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74" r:id="rId2"/>
    <p:sldId id="291" r:id="rId3"/>
    <p:sldId id="276" r:id="rId4"/>
    <p:sldId id="287" r:id="rId5"/>
    <p:sldId id="286" r:id="rId6"/>
    <p:sldId id="288" r:id="rId7"/>
    <p:sldId id="290" r:id="rId8"/>
    <p:sldId id="289" r:id="rId9"/>
    <p:sldId id="284" r:id="rId10"/>
    <p:sldId id="292" r:id="rId11"/>
    <p:sldId id="293" r:id="rId12"/>
    <p:sldId id="294" r:id="rId13"/>
    <p:sldId id="295" r:id="rId14"/>
    <p:sldId id="296" r:id="rId15"/>
    <p:sldId id="297" r:id="rId16"/>
    <p:sldId id="2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E45FD-B2E7-46A4-9E6A-923F18A7C165}" type="datetimeFigureOut">
              <a:rPr lang="en-US" smtClean="0"/>
              <a:t>6/4/2025</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44802-CA48-4C75-B9DD-D727A25F3280}" type="slidenum">
              <a:rPr lang="en-US" smtClean="0"/>
              <a:t>‹#›</a:t>
            </a:fld>
            <a:endParaRPr lang="en-US"/>
          </a:p>
        </p:txBody>
      </p:sp>
    </p:spTree>
    <p:extLst>
      <p:ext uri="{BB962C8B-B14F-4D97-AF65-F5344CB8AC3E}">
        <p14:creationId xmlns:p14="http://schemas.microsoft.com/office/powerpoint/2010/main" val="110244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70240-114B-0491-FC7B-E4DA62127EC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F82DC28-4ABD-D150-75DB-FF0652FA00A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FF55048-5187-DF54-9785-94D09CF1458A}"/>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B4EB974D-589B-FB1B-416C-68CABB52F185}"/>
              </a:ext>
            </a:extLst>
          </p:cNvPr>
          <p:cNvSpPr>
            <a:spLocks noGrp="1"/>
          </p:cNvSpPr>
          <p:nvPr>
            <p:ph type="sldNum" sz="quarter" idx="5"/>
          </p:nvPr>
        </p:nvSpPr>
        <p:spPr/>
        <p:txBody>
          <a:bodyPr/>
          <a:lstStyle/>
          <a:p>
            <a:fld id="{28444802-CA48-4C75-B9DD-D727A25F3280}" type="slidenum">
              <a:rPr lang="en-US" smtClean="0"/>
              <a:t>2</a:t>
            </a:fld>
            <a:endParaRPr lang="en-US"/>
          </a:p>
        </p:txBody>
      </p:sp>
    </p:spTree>
    <p:extLst>
      <p:ext uri="{BB962C8B-B14F-4D97-AF65-F5344CB8AC3E}">
        <p14:creationId xmlns:p14="http://schemas.microsoft.com/office/powerpoint/2010/main" val="801391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8444802-CA48-4C75-B9DD-D727A25F3280}" type="slidenum">
              <a:rPr lang="en-US" smtClean="0"/>
              <a:t>3</a:t>
            </a:fld>
            <a:endParaRPr lang="en-US"/>
          </a:p>
        </p:txBody>
      </p:sp>
    </p:spTree>
    <p:extLst>
      <p:ext uri="{BB962C8B-B14F-4D97-AF65-F5344CB8AC3E}">
        <p14:creationId xmlns:p14="http://schemas.microsoft.com/office/powerpoint/2010/main" val="18943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28444802-CA48-4C75-B9DD-D727A25F3280}" type="slidenum">
              <a:rPr lang="en-US" smtClean="0"/>
              <a:t>8</a:t>
            </a:fld>
            <a:endParaRPr lang="en-US"/>
          </a:p>
        </p:txBody>
      </p:sp>
    </p:spTree>
    <p:extLst>
      <p:ext uri="{BB962C8B-B14F-4D97-AF65-F5344CB8AC3E}">
        <p14:creationId xmlns:p14="http://schemas.microsoft.com/office/powerpoint/2010/main" val="1179586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8444802-CA48-4C75-B9DD-D727A25F3280}" type="slidenum">
              <a:rPr lang="en-US" smtClean="0"/>
              <a:t>10</a:t>
            </a:fld>
            <a:endParaRPr lang="en-US"/>
          </a:p>
        </p:txBody>
      </p:sp>
    </p:spTree>
    <p:extLst>
      <p:ext uri="{BB962C8B-B14F-4D97-AF65-F5344CB8AC3E}">
        <p14:creationId xmlns:p14="http://schemas.microsoft.com/office/powerpoint/2010/main" val="2555931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7" name="Resi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420130" cy="1655805"/>
          </a:xfrm>
          <a:prstGeom prst="rect">
            <a:avLst/>
          </a:prstGeom>
        </p:spPr>
      </p:pic>
      <p:pic>
        <p:nvPicPr>
          <p:cNvPr id="8" name="Resim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6545776"/>
            <a:ext cx="12192000" cy="332774"/>
          </a:xfrm>
          <a:prstGeom prst="rect">
            <a:avLst/>
          </a:prstGeom>
        </p:spPr>
      </p:pic>
      <p:pic>
        <p:nvPicPr>
          <p:cNvPr id="9" name="Resim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4699"/>
            <a:ext cx="1944128" cy="271076"/>
          </a:xfrm>
          <a:prstGeom prst="rect">
            <a:avLst/>
          </a:prstGeom>
        </p:spPr>
      </p:pic>
      <p:pic>
        <p:nvPicPr>
          <p:cNvPr id="10" name="Resim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94554" y="4983421"/>
            <a:ext cx="4240427" cy="1104074"/>
          </a:xfrm>
          <a:prstGeom prst="rect">
            <a:avLst/>
          </a:prstGeom>
        </p:spPr>
      </p:pic>
      <p:sp>
        <p:nvSpPr>
          <p:cNvPr id="11" name="Unvan 1"/>
          <p:cNvSpPr>
            <a:spLocks noGrp="1"/>
          </p:cNvSpPr>
          <p:nvPr>
            <p:ph type="ctrTitle"/>
          </p:nvPr>
        </p:nvSpPr>
        <p:spPr>
          <a:xfrm>
            <a:off x="1342768" y="1176978"/>
            <a:ext cx="9144000" cy="2192300"/>
          </a:xfrm>
        </p:spPr>
        <p:txBody>
          <a:bodyPr anchor="b"/>
          <a:lstStyle>
            <a:lvl1pPr algn="ctr">
              <a:defRPr sz="5400"/>
            </a:lvl1pPr>
          </a:lstStyle>
          <a:p>
            <a:r>
              <a:rPr lang="tr-TR" dirty="0"/>
              <a:t>Asıl başlık stili için tıklatın</a:t>
            </a:r>
          </a:p>
        </p:txBody>
      </p:sp>
      <p:sp>
        <p:nvSpPr>
          <p:cNvPr id="12" name="Alt Başlık 2"/>
          <p:cNvSpPr>
            <a:spLocks noGrp="1"/>
          </p:cNvSpPr>
          <p:nvPr>
            <p:ph type="subTitle" idx="1"/>
          </p:nvPr>
        </p:nvSpPr>
        <p:spPr>
          <a:xfrm>
            <a:off x="1342769" y="3390385"/>
            <a:ext cx="9144000" cy="133813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dirty="0"/>
              <a:t>Asıl alt başlık stilini düzenlemek için tıklayın</a:t>
            </a:r>
          </a:p>
        </p:txBody>
      </p:sp>
    </p:spTree>
    <p:extLst>
      <p:ext uri="{BB962C8B-B14F-4D97-AF65-F5344CB8AC3E}">
        <p14:creationId xmlns:p14="http://schemas.microsoft.com/office/powerpoint/2010/main" val="3434233937"/>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şlık ve Dikey Metin">
    <p:spTree>
      <p:nvGrpSpPr>
        <p:cNvPr id="1" name=""/>
        <p:cNvGrpSpPr/>
        <p:nvPr/>
      </p:nvGrpSpPr>
      <p:grpSpPr>
        <a:xfrm>
          <a:off x="0" y="0"/>
          <a:ext cx="0" cy="0"/>
          <a:chOff x="0" y="0"/>
          <a:chExt cx="0" cy="0"/>
        </a:xfrm>
      </p:grpSpPr>
      <p:pic>
        <p:nvPicPr>
          <p:cNvPr id="7" name="Resi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53454" y="553455"/>
            <a:ext cx="1617046" cy="510139"/>
          </a:xfrm>
          <a:prstGeom prst="rect">
            <a:avLst/>
          </a:prstGeom>
        </p:spPr>
      </p:pic>
      <p:pic>
        <p:nvPicPr>
          <p:cNvPr id="8" name="Resim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99951" y="586296"/>
            <a:ext cx="1353872" cy="477837"/>
          </a:xfrm>
          <a:prstGeom prst="rect">
            <a:avLst/>
          </a:prstGeom>
        </p:spPr>
      </p:pic>
      <p:pic>
        <p:nvPicPr>
          <p:cNvPr id="9" name="Resim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2007395" y="3834909"/>
            <a:ext cx="4351341" cy="332774"/>
          </a:xfrm>
          <a:prstGeom prst="rect">
            <a:avLst/>
          </a:prstGeom>
        </p:spPr>
      </p:pic>
      <p:pic>
        <p:nvPicPr>
          <p:cNvPr id="12" name="Resim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0790" y="6507411"/>
            <a:ext cx="10601212" cy="398714"/>
          </a:xfrm>
          <a:prstGeom prst="rect">
            <a:avLst/>
          </a:prstGeom>
        </p:spPr>
      </p:pic>
      <p:pic>
        <p:nvPicPr>
          <p:cNvPr id="13" name="Resim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50073"/>
            <a:ext cx="1491939" cy="604043"/>
          </a:xfrm>
          <a:prstGeom prst="rect">
            <a:avLst/>
          </a:prstGeom>
        </p:spPr>
      </p:pic>
      <p:sp>
        <p:nvSpPr>
          <p:cNvPr id="14" name="Slayt Numarası Yer Tutucusu 5"/>
          <p:cNvSpPr>
            <a:spLocks noGrp="1"/>
          </p:cNvSpPr>
          <p:nvPr>
            <p:ph type="sldNum" sz="quarter" idx="12"/>
          </p:nvPr>
        </p:nvSpPr>
        <p:spPr>
          <a:xfrm rot="5400000">
            <a:off x="-189170" y="6250706"/>
            <a:ext cx="743465" cy="365125"/>
          </a:xfrm>
        </p:spPr>
        <p:txBody>
          <a:bodyPr/>
          <a:lstStyle/>
          <a:p>
            <a:fld id="{F5D97297-0B9E-4337-9DDF-CF41C1E0FB18}" type="slidenum">
              <a:rPr lang="tr-TR" smtClean="0"/>
              <a:t>‹#›</a:t>
            </a:fld>
            <a:endParaRPr lang="tr-TR" dirty="0"/>
          </a:p>
        </p:txBody>
      </p:sp>
      <p:pic>
        <p:nvPicPr>
          <p:cNvPr id="16" name="Resim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11214186" y="-582396"/>
            <a:ext cx="395416" cy="1560211"/>
          </a:xfrm>
          <a:prstGeom prst="rect">
            <a:avLst/>
          </a:prstGeom>
        </p:spPr>
      </p:pic>
      <p:sp>
        <p:nvSpPr>
          <p:cNvPr id="17" name="Unvan 1"/>
          <p:cNvSpPr>
            <a:spLocks noGrp="1"/>
          </p:cNvSpPr>
          <p:nvPr>
            <p:ph type="title"/>
          </p:nvPr>
        </p:nvSpPr>
        <p:spPr>
          <a:xfrm rot="5400000">
            <a:off x="8465342" y="2762936"/>
            <a:ext cx="5490802" cy="1592421"/>
          </a:xfrm>
        </p:spPr>
        <p:txBody>
          <a:bodyPr>
            <a:normAutofit/>
          </a:bodyPr>
          <a:lstStyle>
            <a:lvl1pPr>
              <a:defRPr sz="3800"/>
            </a:lvl1pPr>
          </a:lstStyle>
          <a:p>
            <a:r>
              <a:rPr lang="tr-TR" dirty="0"/>
              <a:t>Asıl başlık stili için tıklatın</a:t>
            </a:r>
          </a:p>
        </p:txBody>
      </p:sp>
      <p:sp>
        <p:nvSpPr>
          <p:cNvPr id="18" name="Dikey Metin Yer Tutucusu 2"/>
          <p:cNvSpPr>
            <a:spLocks noGrp="1"/>
          </p:cNvSpPr>
          <p:nvPr>
            <p:ph type="body" orient="vert" idx="1"/>
          </p:nvPr>
        </p:nvSpPr>
        <p:spPr>
          <a:xfrm>
            <a:off x="838200" y="1825625"/>
            <a:ext cx="8912192" cy="4351338"/>
          </a:xfrm>
        </p:spPr>
        <p:txBody>
          <a:bodyPr vert="eaVe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19" name="Altbilgi Yer Tutucusu 4"/>
          <p:cNvSpPr>
            <a:spLocks noGrp="1"/>
          </p:cNvSpPr>
          <p:nvPr>
            <p:ph type="ftr" sz="quarter" idx="3"/>
          </p:nvPr>
        </p:nvSpPr>
        <p:spPr>
          <a:xfrm rot="5400000">
            <a:off x="-1236957" y="3152293"/>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dirty="0"/>
          </a:p>
        </p:txBody>
      </p:sp>
    </p:spTree>
    <p:extLst>
      <p:ext uri="{BB962C8B-B14F-4D97-AF65-F5344CB8AC3E}">
        <p14:creationId xmlns:p14="http://schemas.microsoft.com/office/powerpoint/2010/main" val="607104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513409"/>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513409"/>
            <a:ext cx="7734300" cy="5811838"/>
          </a:xfrm>
        </p:spPr>
        <p:txBody>
          <a:bodyPr vert="eaVert"/>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p>
        </p:txBody>
      </p:sp>
      <p:pic>
        <p:nvPicPr>
          <p:cNvPr id="7" name="Resi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53454" y="553455"/>
            <a:ext cx="1617046" cy="510139"/>
          </a:xfrm>
          <a:prstGeom prst="rect">
            <a:avLst/>
          </a:prstGeom>
        </p:spPr>
      </p:pic>
      <p:pic>
        <p:nvPicPr>
          <p:cNvPr id="8" name="Resim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99951" y="586296"/>
            <a:ext cx="1353872" cy="477837"/>
          </a:xfrm>
          <a:prstGeom prst="rect">
            <a:avLst/>
          </a:prstGeom>
        </p:spPr>
      </p:pic>
      <p:pic>
        <p:nvPicPr>
          <p:cNvPr id="9" name="Resim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2007395" y="3834909"/>
            <a:ext cx="4351341" cy="332774"/>
          </a:xfrm>
          <a:prstGeom prst="rect">
            <a:avLst/>
          </a:prstGeom>
        </p:spPr>
      </p:pic>
      <p:pic>
        <p:nvPicPr>
          <p:cNvPr id="10" name="Resim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0790" y="6507411"/>
            <a:ext cx="10601212" cy="398714"/>
          </a:xfrm>
          <a:prstGeom prst="rect">
            <a:avLst/>
          </a:prstGeom>
        </p:spPr>
      </p:pic>
      <p:pic>
        <p:nvPicPr>
          <p:cNvPr id="11" name="Resim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50073"/>
            <a:ext cx="1491939" cy="604043"/>
          </a:xfrm>
          <a:prstGeom prst="rect">
            <a:avLst/>
          </a:prstGeom>
        </p:spPr>
      </p:pic>
      <p:sp>
        <p:nvSpPr>
          <p:cNvPr id="12" name="Slayt Numarası Yer Tutucusu 5"/>
          <p:cNvSpPr>
            <a:spLocks noGrp="1"/>
          </p:cNvSpPr>
          <p:nvPr>
            <p:ph type="sldNum" sz="quarter" idx="12"/>
          </p:nvPr>
        </p:nvSpPr>
        <p:spPr>
          <a:xfrm rot="5400000">
            <a:off x="-189170" y="6250706"/>
            <a:ext cx="743465" cy="365125"/>
          </a:xfrm>
        </p:spPr>
        <p:txBody>
          <a:bodyPr/>
          <a:lstStyle/>
          <a:p>
            <a:fld id="{F5D97297-0B9E-4337-9DDF-CF41C1E0FB18}" type="slidenum">
              <a:rPr lang="tr-TR" smtClean="0"/>
              <a:t>‹#›</a:t>
            </a:fld>
            <a:endParaRPr lang="tr-TR" dirty="0"/>
          </a:p>
        </p:txBody>
      </p:sp>
      <p:pic>
        <p:nvPicPr>
          <p:cNvPr id="14" name="Resim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11214186" y="-582396"/>
            <a:ext cx="395416" cy="1560211"/>
          </a:xfrm>
          <a:prstGeom prst="rect">
            <a:avLst/>
          </a:prstGeom>
        </p:spPr>
      </p:pic>
      <p:sp>
        <p:nvSpPr>
          <p:cNvPr id="15" name="Altbilgi Yer Tutucusu 4"/>
          <p:cNvSpPr>
            <a:spLocks noGrp="1"/>
          </p:cNvSpPr>
          <p:nvPr>
            <p:ph type="ftr" sz="quarter" idx="3"/>
          </p:nvPr>
        </p:nvSpPr>
        <p:spPr>
          <a:xfrm rot="5400000">
            <a:off x="-1236957" y="3152293"/>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dirty="0"/>
          </a:p>
        </p:txBody>
      </p:sp>
    </p:spTree>
    <p:extLst>
      <p:ext uri="{BB962C8B-B14F-4D97-AF65-F5344CB8AC3E}">
        <p14:creationId xmlns:p14="http://schemas.microsoft.com/office/powerpoint/2010/main" val="2743872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dirty="0"/>
          </a:p>
        </p:txBody>
      </p:sp>
      <p:sp>
        <p:nvSpPr>
          <p:cNvPr id="8"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dirty="0"/>
          </a:p>
        </p:txBody>
      </p:sp>
    </p:spTree>
    <p:extLst>
      <p:ext uri="{BB962C8B-B14F-4D97-AF65-F5344CB8AC3E}">
        <p14:creationId xmlns:p14="http://schemas.microsoft.com/office/powerpoint/2010/main" val="3864739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ölüm Üstbilgisi">
    <p:spTree>
      <p:nvGrpSpPr>
        <p:cNvPr id="1" name=""/>
        <p:cNvGrpSpPr/>
        <p:nvPr/>
      </p:nvGrpSpPr>
      <p:grpSpPr>
        <a:xfrm>
          <a:off x="0" y="0"/>
          <a:ext cx="0" cy="0"/>
          <a:chOff x="0" y="0"/>
          <a:chExt cx="0" cy="0"/>
        </a:xfrm>
      </p:grpSpPr>
      <p:sp>
        <p:nvSpPr>
          <p:cNvPr id="7"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dirty="0"/>
          </a:p>
        </p:txBody>
      </p:sp>
      <p:sp>
        <p:nvSpPr>
          <p:cNvPr id="8"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dirty="0"/>
          </a:p>
        </p:txBody>
      </p:sp>
      <p:sp>
        <p:nvSpPr>
          <p:cNvPr id="9" name="Unvan 1"/>
          <p:cNvSpPr>
            <a:spLocks noGrp="1"/>
          </p:cNvSpPr>
          <p:nvPr>
            <p:ph type="title"/>
          </p:nvPr>
        </p:nvSpPr>
        <p:spPr>
          <a:xfrm>
            <a:off x="831850" y="1709738"/>
            <a:ext cx="10515600" cy="2852737"/>
          </a:xfrm>
        </p:spPr>
        <p:txBody>
          <a:bodyPr anchor="b"/>
          <a:lstStyle>
            <a:lvl1pPr algn="ctr">
              <a:defRPr sz="6000"/>
            </a:lvl1pPr>
          </a:lstStyle>
          <a:p>
            <a:r>
              <a:rPr lang="tr-TR" dirty="0"/>
              <a:t>Asıl başlık stili için tıklatın</a:t>
            </a:r>
          </a:p>
        </p:txBody>
      </p:sp>
      <p:sp>
        <p:nvSpPr>
          <p:cNvPr id="11" name="Metin Yer Tutucusu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dirty="0"/>
              <a:t>Asıl metin stillerini düzenle</a:t>
            </a:r>
          </a:p>
        </p:txBody>
      </p:sp>
    </p:spTree>
    <p:extLst>
      <p:ext uri="{BB962C8B-B14F-4D97-AF65-F5344CB8AC3E}">
        <p14:creationId xmlns:p14="http://schemas.microsoft.com/office/powerpoint/2010/main" val="3198970746"/>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8"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dirty="0"/>
          </a:p>
        </p:txBody>
      </p:sp>
      <p:sp>
        <p:nvSpPr>
          <p:cNvPr id="9"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dirty="0"/>
          </a:p>
        </p:txBody>
      </p:sp>
    </p:spTree>
    <p:extLst>
      <p:ext uri="{BB962C8B-B14F-4D97-AF65-F5344CB8AC3E}">
        <p14:creationId xmlns:p14="http://schemas.microsoft.com/office/powerpoint/2010/main" val="792998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10"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dirty="0"/>
          </a:p>
        </p:txBody>
      </p:sp>
      <p:sp>
        <p:nvSpPr>
          <p:cNvPr id="11" name="Altbilgi Yer Tutucusu 4"/>
          <p:cNvSpPr>
            <a:spLocks noGrp="1"/>
          </p:cNvSpPr>
          <p:nvPr>
            <p:ph type="ftr" sz="quarter" idx="1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dirty="0"/>
          </a:p>
        </p:txBody>
      </p:sp>
    </p:spTree>
    <p:extLst>
      <p:ext uri="{BB962C8B-B14F-4D97-AF65-F5344CB8AC3E}">
        <p14:creationId xmlns:p14="http://schemas.microsoft.com/office/powerpoint/2010/main" val="109997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6"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dirty="0"/>
          </a:p>
        </p:txBody>
      </p:sp>
      <p:sp>
        <p:nvSpPr>
          <p:cNvPr id="7"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dirty="0"/>
          </a:p>
        </p:txBody>
      </p:sp>
    </p:spTree>
    <p:extLst>
      <p:ext uri="{BB962C8B-B14F-4D97-AF65-F5344CB8AC3E}">
        <p14:creationId xmlns:p14="http://schemas.microsoft.com/office/powerpoint/2010/main" val="2215241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5"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dirty="0"/>
          </a:p>
        </p:txBody>
      </p:sp>
      <p:sp>
        <p:nvSpPr>
          <p:cNvPr id="6"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dirty="0"/>
          </a:p>
        </p:txBody>
      </p:sp>
    </p:spTree>
    <p:extLst>
      <p:ext uri="{BB962C8B-B14F-4D97-AF65-F5344CB8AC3E}">
        <p14:creationId xmlns:p14="http://schemas.microsoft.com/office/powerpoint/2010/main" val="21983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8"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dirty="0"/>
          </a:p>
        </p:txBody>
      </p:sp>
      <p:sp>
        <p:nvSpPr>
          <p:cNvPr id="9"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dirty="0"/>
          </a:p>
        </p:txBody>
      </p:sp>
    </p:spTree>
    <p:extLst>
      <p:ext uri="{BB962C8B-B14F-4D97-AF65-F5344CB8AC3E}">
        <p14:creationId xmlns:p14="http://schemas.microsoft.com/office/powerpoint/2010/main" val="3196562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8"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dirty="0"/>
          </a:p>
        </p:txBody>
      </p:sp>
      <p:sp>
        <p:nvSpPr>
          <p:cNvPr id="9"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dirty="0"/>
          </a:p>
        </p:txBody>
      </p:sp>
    </p:spTree>
    <p:extLst>
      <p:ext uri="{BB962C8B-B14F-4D97-AF65-F5344CB8AC3E}">
        <p14:creationId xmlns:p14="http://schemas.microsoft.com/office/powerpoint/2010/main" val="169674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pic>
        <p:nvPicPr>
          <p:cNvPr id="7" name="Resim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837039" y="6545776"/>
            <a:ext cx="9613556" cy="332774"/>
          </a:xfrm>
          <a:prstGeom prst="rect">
            <a:avLst/>
          </a:prstGeom>
        </p:spPr>
      </p:pic>
      <p:pic>
        <p:nvPicPr>
          <p:cNvPr id="9" name="Resim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38067" y="6278948"/>
            <a:ext cx="1353872" cy="477837"/>
          </a:xfrm>
          <a:prstGeom prst="rect">
            <a:avLst/>
          </a:prstGeom>
        </p:spPr>
      </p:pic>
      <p:pic>
        <p:nvPicPr>
          <p:cNvPr id="10" name="Resim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395416" cy="1560211"/>
          </a:xfrm>
          <a:prstGeom prst="rect">
            <a:avLst/>
          </a:prstGeom>
        </p:spPr>
      </p:pic>
      <p:sp>
        <p:nvSpPr>
          <p:cNvPr id="12" name="Slayt Numarası Yer Tutucusu 5"/>
          <p:cNvSpPr>
            <a:spLocks noGrp="1"/>
          </p:cNvSpPr>
          <p:nvPr>
            <p:ph type="sldNum" sz="quarter" idx="4"/>
          </p:nvPr>
        </p:nvSpPr>
        <p:spPr>
          <a:xfrm>
            <a:off x="11388131" y="6510419"/>
            <a:ext cx="743465" cy="365125"/>
          </a:xfrm>
          <a:prstGeom prst="rect">
            <a:avLst/>
          </a:prstGeom>
        </p:spPr>
        <p:txBody>
          <a:bodyPr vert="horz" lIns="91440" tIns="45720" rIns="91440" bIns="45720" rtlCol="0" anchor="ctr"/>
          <a:lstStyle>
            <a:lvl1pPr algn="r">
              <a:defRPr sz="2200" b="1">
                <a:solidFill>
                  <a:srgbClr val="ED1C24"/>
                </a:solidFill>
              </a:defRPr>
            </a:lvl1pPr>
          </a:lstStyle>
          <a:p>
            <a:fld id="{F5D97297-0B9E-4337-9DDF-CF41C1E0FB18}" type="slidenum">
              <a:rPr lang="tr-TR" smtClean="0"/>
              <a:pPr/>
              <a:t>‹#›</a:t>
            </a:fld>
            <a:endParaRPr lang="tr-TR" dirty="0"/>
          </a:p>
        </p:txBody>
      </p:sp>
      <p:sp>
        <p:nvSpPr>
          <p:cNvPr id="13"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dirty="0"/>
          </a:p>
        </p:txBody>
      </p:sp>
    </p:spTree>
    <p:extLst>
      <p:ext uri="{BB962C8B-B14F-4D97-AF65-F5344CB8AC3E}">
        <p14:creationId xmlns:p14="http://schemas.microsoft.com/office/powerpoint/2010/main" val="25757128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lt Başlık 2">
            <a:extLst>
              <a:ext uri="{FF2B5EF4-FFF2-40B4-BE49-F238E27FC236}">
                <a16:creationId xmlns:a16="http://schemas.microsoft.com/office/drawing/2014/main" id="{4B73118B-9AEE-4039-A220-35D5AA5C7E3E}"/>
              </a:ext>
            </a:extLst>
          </p:cNvPr>
          <p:cNvSpPr txBox="1">
            <a:spLocks/>
          </p:cNvSpPr>
          <p:nvPr/>
        </p:nvSpPr>
        <p:spPr>
          <a:xfrm>
            <a:off x="1353312" y="4087188"/>
            <a:ext cx="9144000" cy="11431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sv-SE" sz="1800" b="1" dirty="0"/>
              <a:t>Supervisor</a:t>
            </a:r>
            <a:r>
              <a:rPr lang="tr-TR" sz="1800" b="1" dirty="0"/>
              <a:t>: </a:t>
            </a:r>
            <a:r>
              <a:rPr lang="sv-SE" sz="1800" b="1" dirty="0"/>
              <a:t>Öğr. Gör. BASRİ ERDOĞAN</a:t>
            </a:r>
          </a:p>
          <a:p>
            <a:r>
              <a:rPr lang="tr-TR" sz="1800" b="1" dirty="0" err="1"/>
              <a:t>June</a:t>
            </a:r>
            <a:r>
              <a:rPr lang="tr-TR" sz="1800" b="1" dirty="0"/>
              <a:t> 2025</a:t>
            </a:r>
            <a:endParaRPr lang="sv-SE" sz="1800" b="1" dirty="0"/>
          </a:p>
        </p:txBody>
      </p:sp>
      <p:sp>
        <p:nvSpPr>
          <p:cNvPr id="8" name="Alt Başlık 2">
            <a:extLst>
              <a:ext uri="{FF2B5EF4-FFF2-40B4-BE49-F238E27FC236}">
                <a16:creationId xmlns:a16="http://schemas.microsoft.com/office/drawing/2014/main" id="{D0C7E897-2662-4F07-B3C7-91F82D0C3A5C}"/>
              </a:ext>
            </a:extLst>
          </p:cNvPr>
          <p:cNvSpPr txBox="1">
            <a:spLocks/>
          </p:cNvSpPr>
          <p:nvPr/>
        </p:nvSpPr>
        <p:spPr>
          <a:xfrm>
            <a:off x="1353312" y="223693"/>
            <a:ext cx="9144000" cy="94337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GB" sz="1800" b="1"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FACULTY OF ENGINEERING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DEPARTMENT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ELECTRICAL &amp; ELECTRONICS ENGINEERING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sp>
        <p:nvSpPr>
          <p:cNvPr id="4" name="Metin kutusu 3">
            <a:extLst>
              <a:ext uri="{FF2B5EF4-FFF2-40B4-BE49-F238E27FC236}">
                <a16:creationId xmlns:a16="http://schemas.microsoft.com/office/drawing/2014/main" id="{68196A01-5E09-0194-B980-33E585D1893F}"/>
              </a:ext>
            </a:extLst>
          </p:cNvPr>
          <p:cNvSpPr txBox="1"/>
          <p:nvPr/>
        </p:nvSpPr>
        <p:spPr>
          <a:xfrm>
            <a:off x="2310384" y="1367028"/>
            <a:ext cx="7315200" cy="2400657"/>
          </a:xfrm>
          <a:prstGeom prst="rect">
            <a:avLst/>
          </a:prstGeom>
          <a:noFill/>
        </p:spPr>
        <p:txBody>
          <a:bodyPr wrap="square" rtlCol="0">
            <a:spAutoFit/>
          </a:bodyPr>
          <a:lstStyle/>
          <a:p>
            <a:pPr algn="ctr"/>
            <a:r>
              <a:rPr lang="en-GB" sz="2800" b="1" dirty="0">
                <a:solidFill>
                  <a:srgbClr val="FF0000"/>
                </a:solidFill>
                <a:effectLst/>
                <a:ea typeface="Times New Roman" panose="02020603050405020304" pitchFamily="18" charset="0"/>
                <a:cs typeface="Times New Roman" panose="02020603050405020304" pitchFamily="18" charset="0"/>
              </a:rPr>
              <a:t>SMART DOOR LOCK SYSTEM USING FACE RECOGNITION</a:t>
            </a:r>
            <a:endParaRPr lang="tr-TR" sz="2800" b="1" dirty="0">
              <a:solidFill>
                <a:srgbClr val="FF0000"/>
              </a:solidFill>
              <a:effectLst/>
              <a:ea typeface="Times New Roman" panose="02020603050405020304" pitchFamily="18" charset="0"/>
              <a:cs typeface="Times New Roman" panose="02020603050405020304" pitchFamily="18" charset="0"/>
            </a:endParaRPr>
          </a:p>
          <a:p>
            <a:pPr algn="ctr"/>
            <a:endParaRPr lang="tr-TR" sz="800" b="1" dirty="0">
              <a:solidFill>
                <a:srgbClr val="FF0000"/>
              </a:solidFill>
              <a:ea typeface="Times New Roman" panose="02020603050405020304" pitchFamily="18" charset="0"/>
              <a:cs typeface="Times New Roman" panose="02020603050405020304" pitchFamily="18" charset="0"/>
            </a:endParaRPr>
          </a:p>
          <a:p>
            <a:pPr algn="ctr"/>
            <a:endParaRPr lang="tr-TR" sz="800" b="1" dirty="0">
              <a:solidFill>
                <a:srgbClr val="FF0000"/>
              </a:solidFill>
              <a:effectLst/>
              <a:ea typeface="Times New Roman" panose="02020603050405020304" pitchFamily="18" charset="0"/>
              <a:cs typeface="Times New Roman" panose="02020603050405020304" pitchFamily="18" charset="0"/>
            </a:endParaRPr>
          </a:p>
          <a:p>
            <a:pPr algn="ctr"/>
            <a:r>
              <a:rPr lang="en-GB" sz="2400" b="1" kern="100" dirty="0">
                <a:effectLst/>
                <a:ea typeface="Calibri" panose="020F0502020204030204" pitchFamily="34" charset="0"/>
                <a:cs typeface="Times New Roman" panose="02020603050405020304" pitchFamily="18" charset="0"/>
              </a:rPr>
              <a:t>Graduation Project</a:t>
            </a:r>
            <a:br>
              <a:rPr lang="tr-TR" sz="1800" b="1" dirty="0">
                <a:latin typeface="+mn-lt"/>
              </a:rPr>
            </a:br>
            <a:br>
              <a:rPr lang="tr-TR" sz="1800" b="1" dirty="0">
                <a:latin typeface="+mn-lt"/>
              </a:rPr>
            </a:br>
            <a:r>
              <a:rPr lang="tr-TR" sz="1800" b="1" dirty="0">
                <a:latin typeface="+mn-lt"/>
              </a:rPr>
              <a:t>Ozan Emre Tunca - </a:t>
            </a:r>
            <a:r>
              <a:rPr lang="tr-TR" sz="1600" b="1" dirty="0">
                <a:latin typeface="+mn-lt"/>
              </a:rPr>
              <a:t>2000003058</a:t>
            </a:r>
            <a:br>
              <a:rPr lang="tr-TR" sz="1800" b="1" dirty="0">
                <a:latin typeface="+mn-lt"/>
              </a:rPr>
            </a:br>
            <a:r>
              <a:rPr lang="tr-TR" sz="1800" b="1" dirty="0">
                <a:latin typeface="+mn-lt"/>
              </a:rPr>
              <a:t>Kemal Can Güngör - </a:t>
            </a:r>
            <a:r>
              <a:rPr lang="tr-TR" sz="1600" b="1" dirty="0">
                <a:latin typeface="+mn-lt"/>
              </a:rPr>
              <a:t>2000004381</a:t>
            </a:r>
            <a:endParaRPr lang="tr-TR" dirty="0"/>
          </a:p>
        </p:txBody>
      </p:sp>
    </p:spTree>
    <p:extLst>
      <p:ext uri="{BB962C8B-B14F-4D97-AF65-F5344CB8AC3E}">
        <p14:creationId xmlns:p14="http://schemas.microsoft.com/office/powerpoint/2010/main" val="4053634447"/>
      </p:ext>
    </p:extLst>
  </p:cSld>
  <p:clrMapOvr>
    <a:masterClrMapping/>
  </p:clrMapOvr>
  <mc:AlternateContent xmlns:mc="http://schemas.openxmlformats.org/markup-compatibility/2006" xmlns:p14="http://schemas.microsoft.com/office/powerpoint/2010/main">
    <mc:Choice Requires="p14">
      <p:transition spd="med" advTm="11644">
        <p14:flip dir="r"/>
      </p:transition>
    </mc:Choice>
    <mc:Fallback xmlns="">
      <p:transition spd="med" advTm="1164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4F57E-067D-F6ED-8E46-B1E89B9B821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9A719DC-3258-C57B-5C62-24976A5189BF}"/>
              </a:ext>
            </a:extLst>
          </p:cNvPr>
          <p:cNvSpPr>
            <a:spLocks noGrp="1"/>
          </p:cNvSpPr>
          <p:nvPr>
            <p:ph type="title"/>
          </p:nvPr>
        </p:nvSpPr>
        <p:spPr>
          <a:xfrm>
            <a:off x="838200" y="365125"/>
            <a:ext cx="10515600" cy="1325563"/>
          </a:xfrm>
        </p:spPr>
        <p:txBody>
          <a:bodyPr anchor="ctr">
            <a:normAutofit/>
          </a:bodyPr>
          <a:lstStyle/>
          <a:p>
            <a:r>
              <a:rPr lang="tr-TR" b="1" dirty="0" err="1"/>
              <a:t>Dataset</a:t>
            </a:r>
            <a:r>
              <a:rPr lang="tr-TR" b="1" dirty="0"/>
              <a:t> &amp; Training</a:t>
            </a:r>
            <a:endParaRPr lang="en-US" b="1" dirty="0"/>
          </a:p>
        </p:txBody>
      </p:sp>
      <p:pic>
        <p:nvPicPr>
          <p:cNvPr id="6" name="Resim 5" descr="metin, ekran görüntüsü, yazı tipi, diyagram içeren bir resim&#10;&#10;Yapay zeka tarafından oluşturulan içerik yanlış olabilir.">
            <a:extLst>
              <a:ext uri="{FF2B5EF4-FFF2-40B4-BE49-F238E27FC236}">
                <a16:creationId xmlns:a16="http://schemas.microsoft.com/office/drawing/2014/main" id="{B0763155-6F4A-0D97-CBAE-E4D91BABAB47}"/>
              </a:ext>
            </a:extLst>
          </p:cNvPr>
          <p:cNvPicPr>
            <a:picLocks noChangeAspect="1"/>
          </p:cNvPicPr>
          <p:nvPr/>
        </p:nvPicPr>
        <p:blipFill>
          <a:blip r:embed="rId3"/>
          <a:stretch>
            <a:fillRect/>
          </a:stretch>
        </p:blipFill>
        <p:spPr>
          <a:xfrm>
            <a:off x="838200" y="2271935"/>
            <a:ext cx="5181600" cy="3458717"/>
          </a:xfrm>
          <a:prstGeom prst="rect">
            <a:avLst/>
          </a:prstGeom>
          <a:noFill/>
        </p:spPr>
      </p:pic>
      <p:sp>
        <p:nvSpPr>
          <p:cNvPr id="3" name="İçerik Yer Tutucusu 2">
            <a:extLst>
              <a:ext uri="{FF2B5EF4-FFF2-40B4-BE49-F238E27FC236}">
                <a16:creationId xmlns:a16="http://schemas.microsoft.com/office/drawing/2014/main" id="{C198AABB-ED57-CD1E-1163-8F531E75A67C}"/>
              </a:ext>
            </a:extLst>
          </p:cNvPr>
          <p:cNvSpPr>
            <a:spLocks noGrp="1"/>
          </p:cNvSpPr>
          <p:nvPr>
            <p:ph sz="half" idx="2"/>
          </p:nvPr>
        </p:nvSpPr>
        <p:spPr>
          <a:xfrm>
            <a:off x="6172199" y="1482291"/>
            <a:ext cx="5215931" cy="4803006"/>
          </a:xfrm>
        </p:spPr>
        <p:txBody>
          <a:bodyPr>
            <a:normAutofit/>
          </a:bodyPr>
          <a:lstStyle/>
          <a:p>
            <a:pPr>
              <a:buNone/>
            </a:pPr>
            <a:r>
              <a:rPr lang="en-US" sz="1800" dirty="0"/>
              <a:t>In this project, we used a hybrid approach combining a </a:t>
            </a:r>
            <a:r>
              <a:rPr lang="en-US" sz="1800" b="1" dirty="0"/>
              <a:t>pretrained deep model</a:t>
            </a:r>
            <a:r>
              <a:rPr lang="en-US" sz="1800" dirty="0"/>
              <a:t> and a </a:t>
            </a:r>
            <a:r>
              <a:rPr lang="en-US" sz="1800" b="1" dirty="0"/>
              <a:t>custom dataset</a:t>
            </a:r>
            <a:r>
              <a:rPr lang="en-US" sz="1800" dirty="0"/>
              <a:t>.</a:t>
            </a:r>
          </a:p>
          <a:p>
            <a:pPr>
              <a:buNone/>
            </a:pPr>
            <a:r>
              <a:rPr lang="en-US" sz="1800" dirty="0"/>
              <a:t>The face recognition model is </a:t>
            </a:r>
            <a:r>
              <a:rPr lang="en-US" sz="1800" b="1" dirty="0"/>
              <a:t>InceptionResNetV1</a:t>
            </a:r>
            <a:r>
              <a:rPr lang="en-US" sz="1800" dirty="0"/>
              <a:t>, trained on </a:t>
            </a:r>
            <a:r>
              <a:rPr lang="en-US" sz="1800" b="1" dirty="0"/>
              <a:t>VGGFace2</a:t>
            </a:r>
            <a:r>
              <a:rPr lang="en-US" sz="1800" dirty="0"/>
              <a:t>, which provides high-quality face embeddings. Instead of full retraining, we adopted a </a:t>
            </a:r>
            <a:r>
              <a:rPr lang="en-US" sz="1800" b="1" dirty="0"/>
              <a:t>lightweight embedding averaging</a:t>
            </a:r>
            <a:r>
              <a:rPr lang="en-US" sz="1800" dirty="0"/>
              <a:t> technique.</a:t>
            </a:r>
          </a:p>
          <a:p>
            <a:pPr>
              <a:buNone/>
            </a:pPr>
            <a:r>
              <a:rPr lang="en-US" sz="1800" dirty="0"/>
              <a:t>We collected user images using the system’s own camera and created </a:t>
            </a:r>
            <a:r>
              <a:rPr lang="en-US" sz="1800" b="1" dirty="0"/>
              <a:t>identity profiles</a:t>
            </a:r>
            <a:r>
              <a:rPr lang="en-US" sz="1800" dirty="0"/>
              <a:t> based on averaged embeddings. This allows adding new users in real time without external tools.</a:t>
            </a:r>
          </a:p>
          <a:p>
            <a:pPr>
              <a:buNone/>
            </a:pPr>
            <a:r>
              <a:rPr lang="en-US" sz="1800" dirty="0"/>
              <a:t>➡️ This method offers:</a:t>
            </a:r>
          </a:p>
          <a:p>
            <a:pPr>
              <a:buFont typeface="Arial" panose="020B0604020202020204" pitchFamily="34" charset="0"/>
              <a:buChar char="•"/>
            </a:pPr>
            <a:r>
              <a:rPr lang="en-US" sz="1800" dirty="0"/>
              <a:t>High accuracy from pretrained backbone</a:t>
            </a:r>
          </a:p>
          <a:p>
            <a:pPr>
              <a:buFont typeface="Arial" panose="020B0604020202020204" pitchFamily="34" charset="0"/>
              <a:buChar char="•"/>
            </a:pPr>
            <a:r>
              <a:rPr lang="en-US" sz="1800" dirty="0"/>
              <a:t>Personalization via real camera data</a:t>
            </a:r>
          </a:p>
          <a:p>
            <a:pPr>
              <a:buFont typeface="Arial" panose="020B0604020202020204" pitchFamily="34" charset="0"/>
              <a:buChar char="•"/>
            </a:pPr>
            <a:r>
              <a:rPr lang="en-US" sz="1800" dirty="0"/>
              <a:t>Fast processing and low hardware load</a:t>
            </a:r>
          </a:p>
          <a:p>
            <a:pPr marL="0" indent="0">
              <a:buNone/>
            </a:pPr>
            <a:endParaRPr lang="en-US" sz="1500" dirty="0"/>
          </a:p>
        </p:txBody>
      </p:sp>
      <p:sp>
        <p:nvSpPr>
          <p:cNvPr id="4" name="Slayt Numarası Yer Tutucusu 3">
            <a:extLst>
              <a:ext uri="{FF2B5EF4-FFF2-40B4-BE49-F238E27FC236}">
                <a16:creationId xmlns:a16="http://schemas.microsoft.com/office/drawing/2014/main" id="{ACCECEAA-BCF6-F3E5-A124-02A72371E3B9}"/>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r>
              <a:rPr lang="tr-TR" sz="1900"/>
              <a:t>10</a:t>
            </a:r>
          </a:p>
        </p:txBody>
      </p:sp>
    </p:spTree>
    <p:extLst>
      <p:ext uri="{BB962C8B-B14F-4D97-AF65-F5344CB8AC3E}">
        <p14:creationId xmlns:p14="http://schemas.microsoft.com/office/powerpoint/2010/main" val="1135339080"/>
      </p:ext>
    </p:extLst>
  </p:cSld>
  <p:clrMapOvr>
    <a:masterClrMapping/>
  </p:clrMapOvr>
  <mc:AlternateContent xmlns:mc="http://schemas.openxmlformats.org/markup-compatibility/2006" xmlns:p14="http://schemas.microsoft.com/office/powerpoint/2010/main">
    <mc:Choice Requires="p14">
      <p:transition spd="slow" p14:dur="2000" advTm="60622"/>
    </mc:Choice>
    <mc:Fallback xmlns="">
      <p:transition spd="slow" advTm="6062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9985B-FAAF-524A-86D6-604BC817E29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E2F0BA3-C6D8-0A11-C8C7-5A8A6AE6C0AF}"/>
              </a:ext>
            </a:extLst>
          </p:cNvPr>
          <p:cNvSpPr>
            <a:spLocks noGrp="1"/>
          </p:cNvSpPr>
          <p:nvPr>
            <p:ph type="title"/>
          </p:nvPr>
        </p:nvSpPr>
        <p:spPr>
          <a:xfrm>
            <a:off x="838200" y="365125"/>
            <a:ext cx="10515600" cy="1325563"/>
          </a:xfrm>
        </p:spPr>
        <p:txBody>
          <a:bodyPr anchor="ctr">
            <a:normAutofit/>
          </a:bodyPr>
          <a:lstStyle/>
          <a:p>
            <a:r>
              <a:rPr lang="tr-TR" sz="3200" b="1" dirty="0">
                <a:latin typeface="+mn-lt"/>
              </a:rPr>
              <a:t>Software Architecture</a:t>
            </a:r>
            <a:endParaRPr lang="en-US" sz="3200" b="1" dirty="0">
              <a:latin typeface="+mn-lt"/>
            </a:endParaRPr>
          </a:p>
        </p:txBody>
      </p:sp>
      <p:sp>
        <p:nvSpPr>
          <p:cNvPr id="9" name="Rectangle 3">
            <a:extLst>
              <a:ext uri="{FF2B5EF4-FFF2-40B4-BE49-F238E27FC236}">
                <a16:creationId xmlns:a16="http://schemas.microsoft.com/office/drawing/2014/main" id="{C89C0BD6-7371-88DD-DDE6-B261F67BEA38}"/>
              </a:ext>
            </a:extLst>
          </p:cNvPr>
          <p:cNvSpPr>
            <a:spLocks noGrp="1" noChangeArrowheads="1"/>
          </p:cNvSpPr>
          <p:nvPr>
            <p:ph sz="half" idx="1"/>
          </p:nvPr>
        </p:nvSpPr>
        <p:spPr bwMode="auto">
          <a:xfrm>
            <a:off x="838200" y="1578543"/>
            <a:ext cx="6245994" cy="474525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10000"/>
          </a:bodyPr>
          <a:lstStyle/>
          <a:p>
            <a:pPr marL="0" marR="0" lvl="0" indent="0" defTabSz="914400" rtl="0" eaLnBrk="0" fontAlgn="base" latinLnBrk="0" hangingPunct="0">
              <a:spcBef>
                <a:spcPct val="0"/>
              </a:spcBef>
              <a:spcAft>
                <a:spcPts val="600"/>
              </a:spcAft>
              <a:buClrTx/>
              <a:buSzTx/>
              <a:buFontTx/>
              <a:buNone/>
              <a:tabLst/>
            </a:pPr>
            <a:r>
              <a:rPr kumimoji="0" lang="tr-TR" altLang="tr-TR" sz="1900" b="0" i="0" u="none" strike="noStrike" cap="none" normalizeH="0" baseline="0" dirty="0" err="1">
                <a:ln>
                  <a:noFill/>
                </a:ln>
                <a:effectLst/>
              </a:rPr>
              <a:t>Our</a:t>
            </a:r>
            <a:r>
              <a:rPr kumimoji="0" lang="tr-TR" altLang="tr-TR" sz="1900" b="0" i="0" u="none" strike="noStrike" cap="none" normalizeH="0" baseline="0" dirty="0">
                <a:ln>
                  <a:noFill/>
                </a:ln>
                <a:effectLst/>
              </a:rPr>
              <a:t> software </a:t>
            </a:r>
            <a:r>
              <a:rPr kumimoji="0" lang="tr-TR" altLang="tr-TR" sz="1900" b="0" i="0" u="none" strike="noStrike" cap="none" normalizeH="0" baseline="0" dirty="0" err="1">
                <a:ln>
                  <a:noFill/>
                </a:ln>
                <a:effectLst/>
              </a:rPr>
              <a:t>architecture</a:t>
            </a:r>
            <a:r>
              <a:rPr kumimoji="0" lang="tr-TR" altLang="tr-TR" sz="1900" b="0" i="0" u="none" strike="noStrike" cap="none" normalizeH="0" baseline="0" dirty="0">
                <a:ln>
                  <a:noFill/>
                </a:ln>
                <a:effectLst/>
              </a:rPr>
              <a:t> is modular, </a:t>
            </a:r>
            <a:r>
              <a:rPr kumimoji="0" lang="tr-TR" altLang="tr-TR" sz="1900" b="0" i="0" u="none" strike="noStrike" cap="none" normalizeH="0" baseline="0" dirty="0" err="1">
                <a:ln>
                  <a:noFill/>
                </a:ln>
                <a:effectLst/>
              </a:rPr>
              <a:t>lightweight</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and</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fully</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optimized</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for</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real</a:t>
            </a:r>
            <a:r>
              <a:rPr kumimoji="0" lang="tr-TR" altLang="tr-TR" sz="1900" b="0" i="0" u="none" strike="noStrike" cap="none" normalizeH="0" baseline="0" dirty="0">
                <a:ln>
                  <a:noFill/>
                </a:ln>
                <a:effectLst/>
              </a:rPr>
              <a:t>-time </a:t>
            </a:r>
            <a:r>
              <a:rPr kumimoji="0" lang="tr-TR" altLang="tr-TR" sz="1900" b="0" i="0" u="none" strike="noStrike" cap="none" normalizeH="0" baseline="0" dirty="0" err="1">
                <a:ln>
                  <a:noFill/>
                </a:ln>
                <a:effectLst/>
              </a:rPr>
              <a:t>face</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recognition</a:t>
            </a:r>
            <a:r>
              <a:rPr kumimoji="0" lang="tr-TR" altLang="tr-TR" sz="1900" b="0" i="0" u="none" strike="noStrike" cap="none" normalizeH="0" baseline="0" dirty="0">
                <a:ln>
                  <a:noFill/>
                </a:ln>
                <a:effectLst/>
              </a:rPr>
              <a:t> on Raspberry Pi.</a:t>
            </a:r>
          </a:p>
          <a:p>
            <a:pPr marL="0" marR="0" lvl="0" indent="0" defTabSz="914400" rtl="0" eaLnBrk="0" fontAlgn="base" latinLnBrk="0" hangingPunct="0">
              <a:spcBef>
                <a:spcPct val="0"/>
              </a:spcBef>
              <a:spcAft>
                <a:spcPts val="600"/>
              </a:spcAft>
              <a:buClrTx/>
              <a:buSzTx/>
              <a:buFontTx/>
              <a:buNone/>
              <a:tabLst/>
            </a:pPr>
            <a:r>
              <a:rPr kumimoji="0" lang="tr-TR" altLang="tr-TR" sz="1900" b="0" i="0" u="none" strike="noStrike" cap="none" normalizeH="0" baseline="0" dirty="0">
                <a:ln>
                  <a:noFill/>
                </a:ln>
                <a:effectLst/>
              </a:rPr>
              <a:t> </a:t>
            </a:r>
            <a:r>
              <a:rPr kumimoji="0" lang="tr-TR" altLang="tr-TR" sz="1900" b="1" i="0" u="none" strike="noStrike" cap="none" normalizeH="0" baseline="0" dirty="0" err="1">
                <a:ln>
                  <a:noFill/>
                </a:ln>
                <a:effectLst/>
              </a:rPr>
              <a:t>Key</a:t>
            </a:r>
            <a:r>
              <a:rPr kumimoji="0" lang="tr-TR" altLang="tr-TR" sz="1900" b="1" i="0" u="none" strike="noStrike" cap="none" normalizeH="0" baseline="0" dirty="0">
                <a:ln>
                  <a:noFill/>
                </a:ln>
                <a:effectLst/>
              </a:rPr>
              <a:t> </a:t>
            </a:r>
            <a:r>
              <a:rPr kumimoji="0" lang="tr-TR" altLang="tr-TR" sz="1900" b="1" i="0" u="none" strike="noStrike" cap="none" normalizeH="0" baseline="0" dirty="0" err="1">
                <a:ln>
                  <a:noFill/>
                </a:ln>
                <a:effectLst/>
              </a:rPr>
              <a:t>Modules</a:t>
            </a:r>
            <a:r>
              <a:rPr kumimoji="0" lang="tr-TR" altLang="tr-TR" sz="1900" b="1" i="0" u="none" strike="noStrike" cap="none" normalizeH="0" baseline="0" dirty="0">
                <a:ln>
                  <a:noFill/>
                </a:ln>
                <a:effectLst/>
              </a:rPr>
              <a:t>:</a:t>
            </a:r>
            <a:endParaRPr kumimoji="0" lang="tr-TR" altLang="tr-TR" sz="1900" b="0" i="0" u="none" strike="noStrike" cap="none" normalizeH="0" baseline="0" dirty="0">
              <a:ln>
                <a:noFill/>
              </a:ln>
              <a:effectLst/>
            </a:endParaRPr>
          </a:p>
          <a:p>
            <a:pPr marL="457200" lvl="1" indent="0" eaLnBrk="0" fontAlgn="base" hangingPunct="0">
              <a:spcBef>
                <a:spcPct val="0"/>
              </a:spcBef>
              <a:spcAft>
                <a:spcPts val="600"/>
              </a:spcAft>
              <a:buFontTx/>
              <a:buChar char="•"/>
            </a:pPr>
            <a:r>
              <a:rPr kumimoji="0" lang="tr-TR" altLang="tr-TR" sz="1900" b="1" i="0" u="none" strike="noStrike" cap="none" normalizeH="0" baseline="0" dirty="0" err="1">
                <a:ln>
                  <a:noFill/>
                </a:ln>
                <a:effectLst/>
              </a:rPr>
              <a:t>Face</a:t>
            </a:r>
            <a:r>
              <a:rPr kumimoji="0" lang="tr-TR" altLang="tr-TR" sz="1900" b="1" i="0" u="none" strike="noStrike" cap="none" normalizeH="0" baseline="0" dirty="0">
                <a:ln>
                  <a:noFill/>
                </a:ln>
                <a:effectLst/>
              </a:rPr>
              <a:t> </a:t>
            </a:r>
            <a:r>
              <a:rPr kumimoji="0" lang="tr-TR" altLang="tr-TR" sz="1900" b="1" i="0" u="none" strike="noStrike" cap="none" normalizeH="0" baseline="0" dirty="0" err="1">
                <a:ln>
                  <a:noFill/>
                </a:ln>
                <a:effectLst/>
              </a:rPr>
              <a:t>Detection</a:t>
            </a:r>
            <a:r>
              <a:rPr kumimoji="0" lang="tr-TR" altLang="tr-TR" sz="1900" b="1" i="0" u="none" strike="noStrike" cap="none" normalizeH="0" baseline="0" dirty="0">
                <a:ln>
                  <a:noFill/>
                </a:ln>
                <a:effectLst/>
              </a:rPr>
              <a:t>:</a:t>
            </a:r>
            <a:r>
              <a:rPr kumimoji="0" lang="tr-TR" altLang="tr-TR" sz="1900" b="0" i="0" u="none" strike="noStrike" cap="none" normalizeH="0" baseline="0" dirty="0">
                <a:ln>
                  <a:noFill/>
                </a:ln>
                <a:effectLst/>
              </a:rPr>
              <a:t> MTCNN</a:t>
            </a:r>
          </a:p>
          <a:p>
            <a:pPr marL="457200" lvl="1" indent="0" eaLnBrk="0" fontAlgn="base" hangingPunct="0">
              <a:spcBef>
                <a:spcPct val="0"/>
              </a:spcBef>
              <a:spcAft>
                <a:spcPts val="600"/>
              </a:spcAft>
              <a:buFontTx/>
              <a:buChar char="•"/>
            </a:pPr>
            <a:r>
              <a:rPr kumimoji="0" lang="tr-TR" altLang="tr-TR" sz="1900" b="1" i="0" u="none" strike="noStrike" cap="none" normalizeH="0" baseline="0" dirty="0" err="1">
                <a:ln>
                  <a:noFill/>
                </a:ln>
                <a:effectLst/>
              </a:rPr>
              <a:t>Face</a:t>
            </a:r>
            <a:r>
              <a:rPr kumimoji="0" lang="tr-TR" altLang="tr-TR" sz="1900" b="1" i="0" u="none" strike="noStrike" cap="none" normalizeH="0" baseline="0" dirty="0">
                <a:ln>
                  <a:noFill/>
                </a:ln>
                <a:effectLst/>
              </a:rPr>
              <a:t> </a:t>
            </a:r>
            <a:r>
              <a:rPr kumimoji="0" lang="tr-TR" altLang="tr-TR" sz="1900" b="1" i="0" u="none" strike="noStrike" cap="none" normalizeH="0" baseline="0" dirty="0" err="1">
                <a:ln>
                  <a:noFill/>
                </a:ln>
                <a:effectLst/>
              </a:rPr>
              <a:t>Recognition</a:t>
            </a:r>
            <a:r>
              <a:rPr kumimoji="0" lang="tr-TR" altLang="tr-TR" sz="1900" b="1" i="0" u="none" strike="noStrike" cap="none" normalizeH="0" baseline="0" dirty="0">
                <a:ln>
                  <a:noFill/>
                </a:ln>
                <a:effectLst/>
              </a:rPr>
              <a:t>:</a:t>
            </a:r>
            <a:r>
              <a:rPr kumimoji="0" lang="tr-TR" altLang="tr-TR" sz="1900" b="0" i="0" u="none" strike="noStrike" cap="none" normalizeH="0" baseline="0" dirty="0">
                <a:ln>
                  <a:noFill/>
                </a:ln>
                <a:effectLst/>
              </a:rPr>
              <a:t> InceptionResNetV1 + </a:t>
            </a:r>
            <a:r>
              <a:rPr kumimoji="0" lang="tr-TR" altLang="tr-TR" sz="1900" b="0" i="0" u="none" strike="noStrike" cap="none" normalizeH="0" baseline="0" dirty="0" err="1">
                <a:ln>
                  <a:noFill/>
                </a:ln>
                <a:effectLst/>
              </a:rPr>
              <a:t>Cosine</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Similarity</a:t>
            </a:r>
            <a:endParaRPr kumimoji="0" lang="tr-TR" altLang="tr-TR" sz="1900" b="0" i="0" u="none" strike="noStrike" cap="none" normalizeH="0" baseline="0" dirty="0">
              <a:ln>
                <a:noFill/>
              </a:ln>
              <a:effectLst/>
            </a:endParaRPr>
          </a:p>
          <a:p>
            <a:pPr marL="457200" lvl="1" indent="0" eaLnBrk="0" fontAlgn="base" hangingPunct="0">
              <a:spcBef>
                <a:spcPct val="0"/>
              </a:spcBef>
              <a:spcAft>
                <a:spcPts val="600"/>
              </a:spcAft>
              <a:buFontTx/>
              <a:buChar char="•"/>
            </a:pPr>
            <a:r>
              <a:rPr kumimoji="0" lang="tr-TR" altLang="tr-TR" sz="1900" b="1" i="0" u="none" strike="noStrike" cap="none" normalizeH="0" baseline="0" dirty="0" err="1">
                <a:ln>
                  <a:noFill/>
                </a:ln>
                <a:effectLst/>
              </a:rPr>
              <a:t>Liveness</a:t>
            </a:r>
            <a:r>
              <a:rPr kumimoji="0" lang="tr-TR" altLang="tr-TR" sz="1900" b="1" i="0" u="none" strike="noStrike" cap="none" normalizeH="0" baseline="0" dirty="0">
                <a:ln>
                  <a:noFill/>
                </a:ln>
                <a:effectLst/>
              </a:rPr>
              <a:t> </a:t>
            </a:r>
            <a:r>
              <a:rPr kumimoji="0" lang="tr-TR" altLang="tr-TR" sz="1900" b="1" i="0" u="none" strike="noStrike" cap="none" normalizeH="0" baseline="0" dirty="0" err="1">
                <a:ln>
                  <a:noFill/>
                </a:ln>
                <a:effectLst/>
              </a:rPr>
              <a:t>Detection</a:t>
            </a:r>
            <a:r>
              <a:rPr kumimoji="0" lang="tr-TR" altLang="tr-TR" sz="1900" b="1" i="0" u="none" strike="noStrike" cap="none" normalizeH="0" baseline="0" dirty="0">
                <a:ln>
                  <a:noFill/>
                </a:ln>
                <a:effectLst/>
              </a:rPr>
              <a:t>:</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TFLite</a:t>
            </a:r>
            <a:r>
              <a:rPr kumimoji="0" lang="tr-TR" altLang="tr-TR" sz="1900" b="0" i="0" u="none" strike="noStrike" cap="none" normalizeH="0" baseline="0" dirty="0">
                <a:ln>
                  <a:noFill/>
                </a:ln>
                <a:effectLst/>
              </a:rPr>
              <a:t> Model</a:t>
            </a:r>
          </a:p>
          <a:p>
            <a:pPr marL="457200" lvl="1" indent="0" eaLnBrk="0" fontAlgn="base" hangingPunct="0">
              <a:spcBef>
                <a:spcPct val="0"/>
              </a:spcBef>
              <a:spcAft>
                <a:spcPts val="600"/>
              </a:spcAft>
              <a:buFontTx/>
              <a:buChar char="•"/>
            </a:pPr>
            <a:r>
              <a:rPr kumimoji="0" lang="tr-TR" altLang="tr-TR" sz="1900" b="1" i="0" u="none" strike="noStrike" cap="none" normalizeH="0" baseline="0" dirty="0" err="1">
                <a:ln>
                  <a:noFill/>
                </a:ln>
                <a:effectLst/>
              </a:rPr>
              <a:t>Relay</a:t>
            </a:r>
            <a:r>
              <a:rPr kumimoji="0" lang="tr-TR" altLang="tr-TR" sz="1900" b="1" i="0" u="none" strike="noStrike" cap="none" normalizeH="0" baseline="0" dirty="0">
                <a:ln>
                  <a:noFill/>
                </a:ln>
                <a:effectLst/>
              </a:rPr>
              <a:t> Control:</a:t>
            </a:r>
            <a:r>
              <a:rPr kumimoji="0" lang="tr-TR" altLang="tr-TR" sz="1900" b="0" i="0" u="none" strike="noStrike" cap="none" normalizeH="0" baseline="0" dirty="0">
                <a:ln>
                  <a:noFill/>
                </a:ln>
                <a:effectLst/>
              </a:rPr>
              <a:t> GPIO-</a:t>
            </a:r>
            <a:r>
              <a:rPr kumimoji="0" lang="tr-TR" altLang="tr-TR" sz="1900" b="0" i="0" u="none" strike="noStrike" cap="none" normalizeH="0" baseline="0" dirty="0" err="1">
                <a:ln>
                  <a:noFill/>
                </a:ln>
                <a:effectLst/>
              </a:rPr>
              <a:t>based</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unlocking</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system</a:t>
            </a:r>
            <a:endParaRPr kumimoji="0" lang="tr-TR" altLang="tr-TR" sz="1900" b="0" i="0" u="none" strike="noStrike" cap="none" normalizeH="0" baseline="0" dirty="0">
              <a:ln>
                <a:noFill/>
              </a:ln>
              <a:effectLst/>
            </a:endParaRPr>
          </a:p>
          <a:p>
            <a:pPr marL="457200" lvl="1" indent="0" eaLnBrk="0" fontAlgn="base" hangingPunct="0">
              <a:spcBef>
                <a:spcPct val="0"/>
              </a:spcBef>
              <a:spcAft>
                <a:spcPts val="600"/>
              </a:spcAft>
              <a:buFontTx/>
              <a:buChar char="•"/>
            </a:pPr>
            <a:endParaRPr kumimoji="0" lang="tr-TR" altLang="tr-TR" sz="19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tr-TR" altLang="tr-TR" sz="1900" b="0" i="0" u="none" strike="noStrike" cap="none" normalizeH="0" baseline="0" dirty="0">
                <a:ln>
                  <a:noFill/>
                </a:ln>
                <a:effectLst/>
              </a:rPr>
              <a:t> </a:t>
            </a:r>
            <a:r>
              <a:rPr kumimoji="0" lang="tr-TR" altLang="tr-TR" sz="1900" b="1" i="0" u="none" strike="noStrike" cap="none" normalizeH="0" baseline="0" dirty="0">
                <a:ln>
                  <a:noFill/>
                </a:ln>
                <a:effectLst/>
              </a:rPr>
              <a:t>Main File:</a:t>
            </a:r>
            <a:r>
              <a:rPr kumimoji="0" lang="tr-TR" altLang="tr-TR" sz="1900" b="0" i="0" u="none" strike="noStrike" cap="none" normalizeH="0" baseline="0" dirty="0">
                <a:ln>
                  <a:noFill/>
                </a:ln>
                <a:effectLst/>
              </a:rPr>
              <a:t> raspberry_gui.py</a:t>
            </a:r>
          </a:p>
          <a:p>
            <a:pPr marL="457200" lvl="1" indent="0" eaLnBrk="0" fontAlgn="base" hangingPunct="0">
              <a:spcBef>
                <a:spcPct val="0"/>
              </a:spcBef>
              <a:spcAft>
                <a:spcPts val="600"/>
              </a:spcAft>
              <a:buFontTx/>
              <a:buChar char="•"/>
            </a:pPr>
            <a:r>
              <a:rPr kumimoji="0" lang="tr-TR" altLang="tr-TR" sz="1900" b="0" i="0" u="none" strike="noStrike" cap="none" normalizeH="0" baseline="0" dirty="0" err="1">
                <a:ln>
                  <a:noFill/>
                </a:ln>
                <a:effectLst/>
              </a:rPr>
              <a:t>Multithreaded</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design</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to</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avoid</a:t>
            </a:r>
            <a:r>
              <a:rPr kumimoji="0" lang="tr-TR" altLang="tr-TR" sz="1900" b="0" i="0" u="none" strike="noStrike" cap="none" normalizeH="0" baseline="0" dirty="0">
                <a:ln>
                  <a:noFill/>
                </a:ln>
                <a:effectLst/>
              </a:rPr>
              <a:t> GUI </a:t>
            </a:r>
            <a:r>
              <a:rPr kumimoji="0" lang="tr-TR" altLang="tr-TR" sz="1900" b="0" i="0" u="none" strike="noStrike" cap="none" normalizeH="0" baseline="0" dirty="0" err="1">
                <a:ln>
                  <a:noFill/>
                </a:ln>
                <a:effectLst/>
              </a:rPr>
              <a:t>freezing</a:t>
            </a:r>
            <a:endParaRPr kumimoji="0" lang="tr-TR" altLang="tr-TR" sz="1900" b="0" i="0" u="none" strike="noStrike" cap="none" normalizeH="0" baseline="0" dirty="0">
              <a:ln>
                <a:noFill/>
              </a:ln>
              <a:effectLst/>
            </a:endParaRPr>
          </a:p>
          <a:p>
            <a:pPr marL="457200" lvl="1" indent="0" eaLnBrk="0" fontAlgn="base" hangingPunct="0">
              <a:spcBef>
                <a:spcPct val="0"/>
              </a:spcBef>
              <a:spcAft>
                <a:spcPts val="600"/>
              </a:spcAft>
              <a:buFontTx/>
              <a:buChar char="•"/>
            </a:pPr>
            <a:r>
              <a:rPr kumimoji="0" lang="tr-TR" altLang="tr-TR" sz="1900" b="0" i="0" u="none" strike="noStrike" cap="none" normalizeH="0" baseline="0" dirty="0">
                <a:ln>
                  <a:noFill/>
                </a:ln>
                <a:effectLst/>
              </a:rPr>
              <a:t>Real-time </a:t>
            </a:r>
            <a:r>
              <a:rPr kumimoji="0" lang="tr-TR" altLang="tr-TR" sz="1900" b="0" i="0" u="none" strike="noStrike" cap="none" normalizeH="0" baseline="0" dirty="0" err="1">
                <a:ln>
                  <a:noFill/>
                </a:ln>
                <a:effectLst/>
              </a:rPr>
              <a:t>camera</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feed</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verification</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and</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user</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registration</a:t>
            </a:r>
            <a:endParaRPr kumimoji="0" lang="tr-TR" altLang="tr-TR" sz="1900" b="0" i="0" u="none" strike="noStrike" cap="none" normalizeH="0" baseline="0" dirty="0">
              <a:ln>
                <a:noFill/>
              </a:ln>
              <a:effectLst/>
            </a:endParaRPr>
          </a:p>
          <a:p>
            <a:pPr marL="457200" lvl="1" indent="0" eaLnBrk="0" fontAlgn="base" hangingPunct="0">
              <a:spcBef>
                <a:spcPct val="0"/>
              </a:spcBef>
              <a:spcAft>
                <a:spcPts val="600"/>
              </a:spcAft>
              <a:buFontTx/>
              <a:buChar char="•"/>
            </a:pPr>
            <a:r>
              <a:rPr kumimoji="0" lang="tr-TR" altLang="tr-TR" sz="1900" b="0" i="0" u="none" strike="noStrike" cap="none" normalizeH="0" baseline="0" dirty="0">
                <a:ln>
                  <a:noFill/>
                </a:ln>
                <a:effectLst/>
              </a:rPr>
              <a:t>Simple, </a:t>
            </a:r>
            <a:r>
              <a:rPr kumimoji="0" lang="tr-TR" altLang="tr-TR" sz="1900" b="0" i="0" u="none" strike="noStrike" cap="none" normalizeH="0" baseline="0" dirty="0" err="1">
                <a:ln>
                  <a:noFill/>
                </a:ln>
                <a:effectLst/>
              </a:rPr>
              <a:t>user-friendly</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interface</a:t>
            </a:r>
            <a:endParaRPr kumimoji="0" lang="tr-TR" altLang="tr-TR" sz="1900" b="0" i="0" u="none" strike="noStrike" cap="none" normalizeH="0" baseline="0" dirty="0">
              <a:ln>
                <a:noFill/>
              </a:ln>
              <a:effectLst/>
            </a:endParaRPr>
          </a:p>
          <a:p>
            <a:pPr marL="457200" lvl="1" indent="0" eaLnBrk="0" fontAlgn="base" hangingPunct="0">
              <a:spcBef>
                <a:spcPct val="0"/>
              </a:spcBef>
              <a:spcAft>
                <a:spcPts val="600"/>
              </a:spcAft>
              <a:buFontTx/>
              <a:buChar char="•"/>
            </a:pPr>
            <a:endParaRPr kumimoji="0" lang="tr-TR" altLang="tr-TR" sz="19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tr-TR" altLang="tr-TR" sz="1900" b="0" i="0" u="none" strike="noStrike" cap="none" normalizeH="0" baseline="0" dirty="0">
                <a:ln>
                  <a:noFill/>
                </a:ln>
                <a:effectLst/>
              </a:rPr>
              <a:t> </a:t>
            </a:r>
            <a:r>
              <a:rPr kumimoji="0" lang="tr-TR" altLang="tr-TR" sz="1900" b="1" i="0" u="none" strike="noStrike" cap="none" normalizeH="0" baseline="0" dirty="0">
                <a:ln>
                  <a:noFill/>
                </a:ln>
                <a:effectLst/>
              </a:rPr>
              <a:t>Libraries </a:t>
            </a:r>
            <a:r>
              <a:rPr kumimoji="0" lang="tr-TR" altLang="tr-TR" sz="1900" b="1" i="0" u="none" strike="noStrike" cap="none" normalizeH="0" baseline="0" dirty="0" err="1">
                <a:ln>
                  <a:noFill/>
                </a:ln>
                <a:effectLst/>
              </a:rPr>
              <a:t>Used</a:t>
            </a:r>
            <a:r>
              <a:rPr kumimoji="0" lang="tr-TR" altLang="tr-TR" sz="1900" b="1" i="0" u="none" strike="noStrike" cap="none" normalizeH="0" baseline="0" dirty="0">
                <a:ln>
                  <a:noFill/>
                </a:ln>
                <a:effectLst/>
              </a:rPr>
              <a:t>:</a:t>
            </a:r>
            <a:endParaRPr kumimoji="0" lang="tr-TR" altLang="tr-TR" sz="1900" b="0" i="0" u="none" strike="noStrike" cap="none" normalizeH="0" baseline="0" dirty="0">
              <a:ln>
                <a:noFill/>
              </a:ln>
              <a:effectLst/>
            </a:endParaRPr>
          </a:p>
          <a:p>
            <a:pPr marL="457200" lvl="1" indent="0" eaLnBrk="0" fontAlgn="base" hangingPunct="0">
              <a:spcBef>
                <a:spcPct val="0"/>
              </a:spcBef>
              <a:spcAft>
                <a:spcPts val="600"/>
              </a:spcAft>
              <a:buFontTx/>
              <a:buChar char="•"/>
            </a:pPr>
            <a:r>
              <a:rPr kumimoji="0" lang="tr-TR" altLang="tr-TR" sz="1900" b="0" i="0" u="none" strike="noStrike" cap="none" normalizeH="0" baseline="0" dirty="0" err="1">
                <a:ln>
                  <a:noFill/>
                </a:ln>
                <a:effectLst/>
              </a:rPr>
              <a:t>OpenCV</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PyTorch</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facenet-pytorch</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tkinter</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RPi.GPIO</a:t>
            </a:r>
            <a:r>
              <a:rPr kumimoji="0" lang="tr-TR" altLang="tr-TR" sz="1900" b="0" i="0" u="none" strike="noStrike" cap="none" normalizeH="0" baseline="0" dirty="0">
                <a:ln>
                  <a:noFill/>
                </a:ln>
                <a:effectLst/>
              </a:rPr>
              <a:t>, </a:t>
            </a:r>
            <a:r>
              <a:rPr kumimoji="0" lang="tr-TR" altLang="tr-TR" sz="1900" b="0" i="0" u="none" strike="noStrike" cap="none" normalizeH="0" baseline="0" dirty="0" err="1">
                <a:ln>
                  <a:noFill/>
                </a:ln>
                <a:effectLst/>
              </a:rPr>
              <a:t>tflite-runtime</a:t>
            </a:r>
            <a:endParaRPr kumimoji="0" lang="tr-TR" altLang="tr-TR" sz="19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endParaRPr kumimoji="0" lang="tr-TR" altLang="tr-TR" sz="1300" b="0" i="0" u="none" strike="noStrike" cap="none" normalizeH="0" baseline="0" dirty="0">
              <a:ln>
                <a:noFill/>
              </a:ln>
              <a:effectLst/>
            </a:endParaRPr>
          </a:p>
        </p:txBody>
      </p:sp>
      <p:pic>
        <p:nvPicPr>
          <p:cNvPr id="11" name="Resim 10" descr="metin, ekran görüntüsü, yazı tipi içeren bir resim&#10;&#10;Yapay zeka tarafından oluşturulan içerik yanlış olabilir.">
            <a:extLst>
              <a:ext uri="{FF2B5EF4-FFF2-40B4-BE49-F238E27FC236}">
                <a16:creationId xmlns:a16="http://schemas.microsoft.com/office/drawing/2014/main" id="{8C25F5A6-96F8-3D49-0C87-95A1D676074F}"/>
              </a:ext>
            </a:extLst>
          </p:cNvPr>
          <p:cNvPicPr>
            <a:picLocks noChangeAspect="1"/>
          </p:cNvPicPr>
          <p:nvPr/>
        </p:nvPicPr>
        <p:blipFill>
          <a:blip r:embed="rId2"/>
          <a:stretch>
            <a:fillRect/>
          </a:stretch>
        </p:blipFill>
        <p:spPr>
          <a:xfrm>
            <a:off x="7084193" y="1382862"/>
            <a:ext cx="4746487" cy="4745255"/>
          </a:xfrm>
          <a:prstGeom prst="rect">
            <a:avLst/>
          </a:prstGeom>
          <a:noFill/>
        </p:spPr>
      </p:pic>
      <p:sp>
        <p:nvSpPr>
          <p:cNvPr id="4" name="Slayt Numarası Yer Tutucusu 3">
            <a:extLst>
              <a:ext uri="{FF2B5EF4-FFF2-40B4-BE49-F238E27FC236}">
                <a16:creationId xmlns:a16="http://schemas.microsoft.com/office/drawing/2014/main" id="{8B067A85-A6E2-C297-3177-7E659B32C540}"/>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r>
              <a:rPr lang="tr-TR" sz="1900" dirty="0"/>
              <a:t>11</a:t>
            </a:r>
          </a:p>
        </p:txBody>
      </p:sp>
    </p:spTree>
    <p:extLst>
      <p:ext uri="{BB962C8B-B14F-4D97-AF65-F5344CB8AC3E}">
        <p14:creationId xmlns:p14="http://schemas.microsoft.com/office/powerpoint/2010/main" val="3822456424"/>
      </p:ext>
    </p:extLst>
  </p:cSld>
  <p:clrMapOvr>
    <a:masterClrMapping/>
  </p:clrMapOvr>
  <mc:AlternateContent xmlns:mc="http://schemas.openxmlformats.org/markup-compatibility/2006" xmlns:p14="http://schemas.microsoft.com/office/powerpoint/2010/main">
    <mc:Choice Requires="p14">
      <p:transition spd="slow" p14:dur="2000" advTm="60329"/>
    </mc:Choice>
    <mc:Fallback xmlns="">
      <p:transition spd="slow" advTm="6032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CF9F1-D7DF-7722-8CFD-B8488EBCE81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318733B-3611-9F3F-B404-4EE9989355E3}"/>
              </a:ext>
            </a:extLst>
          </p:cNvPr>
          <p:cNvSpPr>
            <a:spLocks noGrp="1"/>
          </p:cNvSpPr>
          <p:nvPr>
            <p:ph type="title"/>
          </p:nvPr>
        </p:nvSpPr>
        <p:spPr/>
        <p:txBody>
          <a:bodyPr>
            <a:normAutofit/>
          </a:bodyPr>
          <a:lstStyle/>
          <a:p>
            <a:r>
              <a:rPr lang="tr-TR" sz="3200" b="1" dirty="0">
                <a:latin typeface="+mn-lt"/>
              </a:rPr>
              <a:t>Real-Time </a:t>
            </a:r>
            <a:r>
              <a:rPr lang="tr-TR" sz="3200" b="1" dirty="0" err="1">
                <a:latin typeface="+mn-lt"/>
              </a:rPr>
              <a:t>Verification</a:t>
            </a:r>
            <a:endParaRPr lang="en-US" sz="3200" b="1" dirty="0">
              <a:latin typeface="+mn-lt"/>
            </a:endParaRPr>
          </a:p>
        </p:txBody>
      </p:sp>
      <p:graphicFrame>
        <p:nvGraphicFramePr>
          <p:cNvPr id="5" name="İçerik Yer Tutucusu 4">
            <a:extLst>
              <a:ext uri="{FF2B5EF4-FFF2-40B4-BE49-F238E27FC236}">
                <a16:creationId xmlns:a16="http://schemas.microsoft.com/office/drawing/2014/main" id="{8B060358-00C0-7275-C4E3-710EB8E92E2A}"/>
              </a:ext>
            </a:extLst>
          </p:cNvPr>
          <p:cNvGraphicFramePr>
            <a:graphicFrameLocks noGrp="1"/>
          </p:cNvGraphicFramePr>
          <p:nvPr>
            <p:ph idx="1"/>
            <p:extLst>
              <p:ext uri="{D42A27DB-BD31-4B8C-83A1-F6EECF244321}">
                <p14:modId xmlns:p14="http://schemas.microsoft.com/office/powerpoint/2010/main" val="2451084128"/>
              </p:ext>
            </p:extLst>
          </p:nvPr>
        </p:nvGraphicFramePr>
        <p:xfrm>
          <a:off x="1269492" y="1690688"/>
          <a:ext cx="9015983" cy="2194560"/>
        </p:xfrm>
        <a:graphic>
          <a:graphicData uri="http://schemas.openxmlformats.org/drawingml/2006/table">
            <a:tbl>
              <a:tblPr/>
              <a:tblGrid>
                <a:gridCol w="2569463">
                  <a:extLst>
                    <a:ext uri="{9D8B030D-6E8A-4147-A177-3AD203B41FA5}">
                      <a16:colId xmlns:a16="http://schemas.microsoft.com/office/drawing/2014/main" val="1024937439"/>
                    </a:ext>
                  </a:extLst>
                </a:gridCol>
                <a:gridCol w="3346704">
                  <a:extLst>
                    <a:ext uri="{9D8B030D-6E8A-4147-A177-3AD203B41FA5}">
                      <a16:colId xmlns:a16="http://schemas.microsoft.com/office/drawing/2014/main" val="1116979712"/>
                    </a:ext>
                  </a:extLst>
                </a:gridCol>
                <a:gridCol w="3099816">
                  <a:extLst>
                    <a:ext uri="{9D8B030D-6E8A-4147-A177-3AD203B41FA5}">
                      <a16:colId xmlns:a16="http://schemas.microsoft.com/office/drawing/2014/main" val="30402477"/>
                    </a:ext>
                  </a:extLst>
                </a:gridCol>
              </a:tblGrid>
              <a:tr h="0">
                <a:tc>
                  <a:txBody>
                    <a:bodyPr/>
                    <a:lstStyle/>
                    <a:p>
                      <a:r>
                        <a:rPr lang="tr-TR" sz="1800" dirty="0"/>
                        <a:t>Step</a:t>
                      </a:r>
                    </a:p>
                  </a:txBody>
                  <a:tcPr anchor="ctr">
                    <a:lnL>
                      <a:noFill/>
                    </a:lnL>
                    <a:lnR>
                      <a:noFill/>
                    </a:lnR>
                    <a:lnT>
                      <a:noFill/>
                    </a:lnT>
                    <a:lnB>
                      <a:noFill/>
                    </a:lnB>
                    <a:noFill/>
                  </a:tcPr>
                </a:tc>
                <a:tc>
                  <a:txBody>
                    <a:bodyPr/>
                    <a:lstStyle/>
                    <a:p>
                      <a:r>
                        <a:rPr lang="tr-TR" sz="1800"/>
                        <a:t>Method Used</a:t>
                      </a:r>
                    </a:p>
                  </a:txBody>
                  <a:tcPr anchor="ctr">
                    <a:lnL>
                      <a:noFill/>
                    </a:lnL>
                    <a:lnR>
                      <a:noFill/>
                    </a:lnR>
                    <a:lnT>
                      <a:noFill/>
                    </a:lnT>
                    <a:lnB>
                      <a:noFill/>
                    </a:lnB>
                    <a:noFill/>
                  </a:tcPr>
                </a:tc>
                <a:tc>
                  <a:txBody>
                    <a:bodyPr/>
                    <a:lstStyle/>
                    <a:p>
                      <a:r>
                        <a:rPr lang="tr-TR" sz="1800"/>
                        <a:t>Duration</a:t>
                      </a:r>
                    </a:p>
                  </a:txBody>
                  <a:tcPr anchor="ctr">
                    <a:lnL>
                      <a:noFill/>
                    </a:lnL>
                    <a:lnR>
                      <a:noFill/>
                    </a:lnR>
                    <a:lnT>
                      <a:noFill/>
                    </a:lnT>
                    <a:lnB>
                      <a:noFill/>
                    </a:lnB>
                    <a:noFill/>
                  </a:tcPr>
                </a:tc>
                <a:extLst>
                  <a:ext uri="{0D108BD9-81ED-4DB2-BD59-A6C34878D82A}">
                    <a16:rowId xmlns:a16="http://schemas.microsoft.com/office/drawing/2014/main" val="2781746699"/>
                  </a:ext>
                </a:extLst>
              </a:tr>
              <a:tr h="0">
                <a:tc>
                  <a:txBody>
                    <a:bodyPr/>
                    <a:lstStyle/>
                    <a:p>
                      <a:r>
                        <a:rPr lang="tr-TR" sz="1800" dirty="0" err="1"/>
                        <a:t>Face</a:t>
                      </a:r>
                      <a:r>
                        <a:rPr lang="tr-TR" sz="1800" dirty="0"/>
                        <a:t> </a:t>
                      </a:r>
                      <a:r>
                        <a:rPr lang="tr-TR" sz="1800" dirty="0" err="1"/>
                        <a:t>Detection</a:t>
                      </a:r>
                      <a:endParaRPr lang="tr-TR" sz="1800" dirty="0"/>
                    </a:p>
                  </a:txBody>
                  <a:tcPr anchor="ctr">
                    <a:lnL>
                      <a:noFill/>
                    </a:lnL>
                    <a:lnR>
                      <a:noFill/>
                    </a:lnR>
                    <a:lnT>
                      <a:noFill/>
                    </a:lnT>
                    <a:lnB>
                      <a:noFill/>
                    </a:lnB>
                    <a:noFill/>
                  </a:tcPr>
                </a:tc>
                <a:tc>
                  <a:txBody>
                    <a:bodyPr/>
                    <a:lstStyle/>
                    <a:p>
                      <a:r>
                        <a:rPr lang="tr-TR" sz="1800"/>
                        <a:t>MTCNN</a:t>
                      </a:r>
                    </a:p>
                  </a:txBody>
                  <a:tcPr anchor="ctr">
                    <a:lnL>
                      <a:noFill/>
                    </a:lnL>
                    <a:lnR>
                      <a:noFill/>
                    </a:lnR>
                    <a:lnT>
                      <a:noFill/>
                    </a:lnT>
                    <a:lnB>
                      <a:noFill/>
                    </a:lnB>
                    <a:noFill/>
                  </a:tcPr>
                </a:tc>
                <a:tc>
                  <a:txBody>
                    <a:bodyPr/>
                    <a:lstStyle/>
                    <a:p>
                      <a:r>
                        <a:rPr lang="tr-TR" sz="1800"/>
                        <a:t>~0.5 sec</a:t>
                      </a:r>
                    </a:p>
                  </a:txBody>
                  <a:tcPr anchor="ctr">
                    <a:lnL>
                      <a:noFill/>
                    </a:lnL>
                    <a:lnR>
                      <a:noFill/>
                    </a:lnR>
                    <a:lnT>
                      <a:noFill/>
                    </a:lnT>
                    <a:lnB>
                      <a:noFill/>
                    </a:lnB>
                    <a:noFill/>
                  </a:tcPr>
                </a:tc>
                <a:extLst>
                  <a:ext uri="{0D108BD9-81ED-4DB2-BD59-A6C34878D82A}">
                    <a16:rowId xmlns:a16="http://schemas.microsoft.com/office/drawing/2014/main" val="2490469475"/>
                  </a:ext>
                </a:extLst>
              </a:tr>
              <a:tr h="0">
                <a:tc>
                  <a:txBody>
                    <a:bodyPr/>
                    <a:lstStyle/>
                    <a:p>
                      <a:r>
                        <a:rPr lang="tr-TR" sz="1800"/>
                        <a:t>Face Embedding</a:t>
                      </a:r>
                    </a:p>
                  </a:txBody>
                  <a:tcPr anchor="ctr">
                    <a:lnL>
                      <a:noFill/>
                    </a:lnL>
                    <a:lnR>
                      <a:noFill/>
                    </a:lnR>
                    <a:lnT>
                      <a:noFill/>
                    </a:lnT>
                    <a:lnB>
                      <a:noFill/>
                    </a:lnB>
                    <a:noFill/>
                  </a:tcPr>
                </a:tc>
                <a:tc>
                  <a:txBody>
                    <a:bodyPr/>
                    <a:lstStyle/>
                    <a:p>
                      <a:r>
                        <a:rPr lang="tr-TR" sz="1800"/>
                        <a:t>InceptionResNetV1 (512-D)</a:t>
                      </a:r>
                    </a:p>
                  </a:txBody>
                  <a:tcPr anchor="ctr">
                    <a:lnL>
                      <a:noFill/>
                    </a:lnL>
                    <a:lnR>
                      <a:noFill/>
                    </a:lnR>
                    <a:lnT>
                      <a:noFill/>
                    </a:lnT>
                    <a:lnB>
                      <a:noFill/>
                    </a:lnB>
                    <a:noFill/>
                  </a:tcPr>
                </a:tc>
                <a:tc>
                  <a:txBody>
                    <a:bodyPr/>
                    <a:lstStyle/>
                    <a:p>
                      <a:r>
                        <a:rPr lang="tr-TR" sz="1800"/>
                        <a:t>~0.3 sec</a:t>
                      </a:r>
                    </a:p>
                  </a:txBody>
                  <a:tcPr anchor="ctr">
                    <a:lnL>
                      <a:noFill/>
                    </a:lnL>
                    <a:lnR>
                      <a:noFill/>
                    </a:lnR>
                    <a:lnT>
                      <a:noFill/>
                    </a:lnT>
                    <a:lnB>
                      <a:noFill/>
                    </a:lnB>
                    <a:noFill/>
                  </a:tcPr>
                </a:tc>
                <a:extLst>
                  <a:ext uri="{0D108BD9-81ED-4DB2-BD59-A6C34878D82A}">
                    <a16:rowId xmlns:a16="http://schemas.microsoft.com/office/drawing/2014/main" val="3112523260"/>
                  </a:ext>
                </a:extLst>
              </a:tr>
              <a:tr h="0">
                <a:tc>
                  <a:txBody>
                    <a:bodyPr/>
                    <a:lstStyle/>
                    <a:p>
                      <a:r>
                        <a:rPr lang="tr-TR" sz="1800"/>
                        <a:t>Liveness Detection</a:t>
                      </a:r>
                    </a:p>
                  </a:txBody>
                  <a:tcPr anchor="ctr">
                    <a:lnL>
                      <a:noFill/>
                    </a:lnL>
                    <a:lnR>
                      <a:noFill/>
                    </a:lnR>
                    <a:lnT>
                      <a:noFill/>
                    </a:lnT>
                    <a:lnB>
                      <a:noFill/>
                    </a:lnB>
                    <a:noFill/>
                  </a:tcPr>
                </a:tc>
                <a:tc>
                  <a:txBody>
                    <a:bodyPr/>
                    <a:lstStyle/>
                    <a:p>
                      <a:r>
                        <a:rPr lang="tr-TR" sz="1800"/>
                        <a:t>TFLite Model (anti-spoofing)</a:t>
                      </a:r>
                    </a:p>
                  </a:txBody>
                  <a:tcPr anchor="ctr">
                    <a:lnL>
                      <a:noFill/>
                    </a:lnL>
                    <a:lnR>
                      <a:noFill/>
                    </a:lnR>
                    <a:lnT>
                      <a:noFill/>
                    </a:lnT>
                    <a:lnB>
                      <a:noFill/>
                    </a:lnB>
                    <a:noFill/>
                  </a:tcPr>
                </a:tc>
                <a:tc>
                  <a:txBody>
                    <a:bodyPr/>
                    <a:lstStyle/>
                    <a:p>
                      <a:r>
                        <a:rPr lang="tr-TR" sz="1800"/>
                        <a:t>~0.2 sec</a:t>
                      </a:r>
                    </a:p>
                  </a:txBody>
                  <a:tcPr anchor="ctr">
                    <a:lnL>
                      <a:noFill/>
                    </a:lnL>
                    <a:lnR>
                      <a:noFill/>
                    </a:lnR>
                    <a:lnT>
                      <a:noFill/>
                    </a:lnT>
                    <a:lnB>
                      <a:noFill/>
                    </a:lnB>
                    <a:noFill/>
                  </a:tcPr>
                </a:tc>
                <a:extLst>
                  <a:ext uri="{0D108BD9-81ED-4DB2-BD59-A6C34878D82A}">
                    <a16:rowId xmlns:a16="http://schemas.microsoft.com/office/drawing/2014/main" val="3022274362"/>
                  </a:ext>
                </a:extLst>
              </a:tr>
              <a:tr h="0">
                <a:tc>
                  <a:txBody>
                    <a:bodyPr/>
                    <a:lstStyle/>
                    <a:p>
                      <a:r>
                        <a:rPr lang="tr-TR" sz="1800"/>
                        <a:t>Verification Decision</a:t>
                      </a:r>
                    </a:p>
                  </a:txBody>
                  <a:tcPr anchor="ctr">
                    <a:lnL>
                      <a:noFill/>
                    </a:lnL>
                    <a:lnR>
                      <a:noFill/>
                    </a:lnR>
                    <a:lnT>
                      <a:noFill/>
                    </a:lnT>
                    <a:lnB>
                      <a:noFill/>
                    </a:lnB>
                    <a:noFill/>
                  </a:tcPr>
                </a:tc>
                <a:tc>
                  <a:txBody>
                    <a:bodyPr/>
                    <a:lstStyle/>
                    <a:p>
                      <a:r>
                        <a:rPr lang="tr-TR" sz="1800"/>
                        <a:t>Cosine Similarity &gt; 0.90</a:t>
                      </a:r>
                    </a:p>
                  </a:txBody>
                  <a:tcPr anchor="ctr">
                    <a:lnL>
                      <a:noFill/>
                    </a:lnL>
                    <a:lnR>
                      <a:noFill/>
                    </a:lnR>
                    <a:lnT>
                      <a:noFill/>
                    </a:lnT>
                    <a:lnB>
                      <a:noFill/>
                    </a:lnB>
                    <a:noFill/>
                  </a:tcPr>
                </a:tc>
                <a:tc>
                  <a:txBody>
                    <a:bodyPr/>
                    <a:lstStyle/>
                    <a:p>
                      <a:r>
                        <a:rPr lang="tr-TR" sz="1800"/>
                        <a:t>Instantaneous</a:t>
                      </a:r>
                    </a:p>
                  </a:txBody>
                  <a:tcPr anchor="ctr">
                    <a:lnL>
                      <a:noFill/>
                    </a:lnL>
                    <a:lnR>
                      <a:noFill/>
                    </a:lnR>
                    <a:lnT>
                      <a:noFill/>
                    </a:lnT>
                    <a:lnB>
                      <a:noFill/>
                    </a:lnB>
                    <a:noFill/>
                  </a:tcPr>
                </a:tc>
                <a:extLst>
                  <a:ext uri="{0D108BD9-81ED-4DB2-BD59-A6C34878D82A}">
                    <a16:rowId xmlns:a16="http://schemas.microsoft.com/office/drawing/2014/main" val="1446378433"/>
                  </a:ext>
                </a:extLst>
              </a:tr>
              <a:tr h="0">
                <a:tc>
                  <a:txBody>
                    <a:bodyPr/>
                    <a:lstStyle/>
                    <a:p>
                      <a:r>
                        <a:rPr lang="tr-TR" sz="1800" dirty="0" err="1"/>
                        <a:t>Door</a:t>
                      </a:r>
                      <a:r>
                        <a:rPr lang="tr-TR" sz="1800" dirty="0"/>
                        <a:t> Control</a:t>
                      </a:r>
                    </a:p>
                  </a:txBody>
                  <a:tcPr anchor="ctr">
                    <a:lnL>
                      <a:noFill/>
                    </a:lnL>
                    <a:lnR>
                      <a:noFill/>
                    </a:lnR>
                    <a:lnT>
                      <a:noFill/>
                    </a:lnT>
                    <a:lnB>
                      <a:noFill/>
                    </a:lnB>
                    <a:noFill/>
                  </a:tcPr>
                </a:tc>
                <a:tc>
                  <a:txBody>
                    <a:bodyPr/>
                    <a:lstStyle/>
                    <a:p>
                      <a:r>
                        <a:rPr lang="tr-TR" sz="1800" dirty="0"/>
                        <a:t>GPIO → </a:t>
                      </a:r>
                      <a:r>
                        <a:rPr lang="tr-TR" sz="1800" dirty="0" err="1"/>
                        <a:t>Relay</a:t>
                      </a:r>
                      <a:endParaRPr lang="tr-TR" sz="1800" dirty="0"/>
                    </a:p>
                  </a:txBody>
                  <a:tcPr anchor="ctr">
                    <a:lnL>
                      <a:noFill/>
                    </a:lnL>
                    <a:lnR>
                      <a:noFill/>
                    </a:lnR>
                    <a:lnT>
                      <a:noFill/>
                    </a:lnT>
                    <a:lnB>
                      <a:noFill/>
                    </a:lnB>
                    <a:noFill/>
                  </a:tcPr>
                </a:tc>
                <a:tc>
                  <a:txBody>
                    <a:bodyPr/>
                    <a:lstStyle/>
                    <a:p>
                      <a:r>
                        <a:rPr lang="tr-TR" sz="1800" dirty="0"/>
                        <a:t>~0.1 </a:t>
                      </a:r>
                      <a:r>
                        <a:rPr lang="tr-TR" sz="1800" dirty="0" err="1"/>
                        <a:t>sec</a:t>
                      </a:r>
                      <a:endParaRPr lang="tr-TR" sz="1800" dirty="0"/>
                    </a:p>
                  </a:txBody>
                  <a:tcPr anchor="ctr">
                    <a:lnL>
                      <a:noFill/>
                    </a:lnL>
                    <a:lnR>
                      <a:noFill/>
                    </a:lnR>
                    <a:lnT>
                      <a:noFill/>
                    </a:lnT>
                    <a:lnB>
                      <a:noFill/>
                    </a:lnB>
                    <a:noFill/>
                  </a:tcPr>
                </a:tc>
                <a:extLst>
                  <a:ext uri="{0D108BD9-81ED-4DB2-BD59-A6C34878D82A}">
                    <a16:rowId xmlns:a16="http://schemas.microsoft.com/office/drawing/2014/main" val="2968758804"/>
                  </a:ext>
                </a:extLst>
              </a:tr>
            </a:tbl>
          </a:graphicData>
        </a:graphic>
      </p:graphicFrame>
      <p:sp>
        <p:nvSpPr>
          <p:cNvPr id="4" name="Slayt Numarası Yer Tutucusu 3">
            <a:extLst>
              <a:ext uri="{FF2B5EF4-FFF2-40B4-BE49-F238E27FC236}">
                <a16:creationId xmlns:a16="http://schemas.microsoft.com/office/drawing/2014/main" id="{F5FF744B-439C-DBFD-CC9E-22B004A4C2A0}"/>
              </a:ext>
            </a:extLst>
          </p:cNvPr>
          <p:cNvSpPr>
            <a:spLocks noGrp="1"/>
          </p:cNvSpPr>
          <p:nvPr>
            <p:ph type="sldNum" sz="quarter" idx="12"/>
          </p:nvPr>
        </p:nvSpPr>
        <p:spPr/>
        <p:txBody>
          <a:bodyPr/>
          <a:lstStyle/>
          <a:p>
            <a:r>
              <a:rPr lang="tr-TR" sz="1900" dirty="0"/>
              <a:t>12</a:t>
            </a:r>
          </a:p>
        </p:txBody>
      </p:sp>
      <p:sp>
        <p:nvSpPr>
          <p:cNvPr id="8" name="Rectangle 2">
            <a:extLst>
              <a:ext uri="{FF2B5EF4-FFF2-40B4-BE49-F238E27FC236}">
                <a16:creationId xmlns:a16="http://schemas.microsoft.com/office/drawing/2014/main" id="{C28B3D76-28D9-AA7D-5F03-74FE5080EDF4}"/>
              </a:ext>
            </a:extLst>
          </p:cNvPr>
          <p:cNvSpPr>
            <a:spLocks noChangeArrowheads="1"/>
          </p:cNvSpPr>
          <p:nvPr/>
        </p:nvSpPr>
        <p:spPr bwMode="auto">
          <a:xfrm>
            <a:off x="838200" y="4254702"/>
            <a:ext cx="987856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Char char="•"/>
              <a:tabLst/>
            </a:pPr>
            <a:r>
              <a:rPr kumimoji="0" lang="tr-TR" altLang="tr-TR" sz="1800" b="0" i="0" u="none" strike="noStrike" cap="none" normalizeH="0" baseline="0" dirty="0" err="1">
                <a:ln>
                  <a:noFill/>
                </a:ln>
                <a:solidFill>
                  <a:schemeClr val="tx1"/>
                </a:solidFill>
                <a:effectLst/>
              </a:rPr>
              <a:t>All</a:t>
            </a:r>
            <a:r>
              <a:rPr kumimoji="0" lang="tr-TR" altLang="tr-TR" sz="1800" b="0" i="0" u="none" strike="noStrike" cap="none" normalizeH="0" baseline="0" dirty="0">
                <a:ln>
                  <a:noFill/>
                </a:ln>
                <a:solidFill>
                  <a:schemeClr val="tx1"/>
                </a:solidFill>
                <a:effectLst/>
              </a:rPr>
              <a:t> </a:t>
            </a:r>
            <a:r>
              <a:rPr kumimoji="0" lang="tr-TR" altLang="tr-TR" sz="1800" b="0" i="0" u="none" strike="noStrike" cap="none" normalizeH="0" baseline="0" dirty="0" err="1">
                <a:ln>
                  <a:noFill/>
                </a:ln>
                <a:solidFill>
                  <a:schemeClr val="tx1"/>
                </a:solidFill>
                <a:effectLst/>
              </a:rPr>
              <a:t>modules</a:t>
            </a:r>
            <a:r>
              <a:rPr kumimoji="0" lang="tr-TR" altLang="tr-TR" sz="1800" b="0" i="0" u="none" strike="noStrike" cap="none" normalizeH="0" baseline="0" dirty="0">
                <a:ln>
                  <a:noFill/>
                </a:ln>
                <a:solidFill>
                  <a:schemeClr val="tx1"/>
                </a:solidFill>
                <a:effectLst/>
              </a:rPr>
              <a:t> </a:t>
            </a:r>
            <a:r>
              <a:rPr kumimoji="0" lang="tr-TR" altLang="tr-TR" sz="1800" b="0" i="0" u="none" strike="noStrike" cap="none" normalizeH="0" baseline="0" dirty="0" err="1">
                <a:ln>
                  <a:noFill/>
                </a:ln>
                <a:solidFill>
                  <a:schemeClr val="tx1"/>
                </a:solidFill>
                <a:effectLst/>
              </a:rPr>
              <a:t>run</a:t>
            </a:r>
            <a:r>
              <a:rPr kumimoji="0" lang="tr-TR" altLang="tr-TR" sz="1800" b="0" i="0" u="none" strike="noStrike" cap="none" normalizeH="0" baseline="0" dirty="0">
                <a:ln>
                  <a:noFill/>
                </a:ln>
                <a:solidFill>
                  <a:schemeClr val="tx1"/>
                </a:solidFill>
                <a:effectLst/>
              </a:rPr>
              <a:t> </a:t>
            </a:r>
            <a:r>
              <a:rPr kumimoji="0" lang="tr-TR" altLang="tr-TR" sz="1800" b="1" i="0" u="none" strike="noStrike" cap="none" normalizeH="0" baseline="0" dirty="0" err="1">
                <a:ln>
                  <a:noFill/>
                </a:ln>
                <a:solidFill>
                  <a:schemeClr val="tx1"/>
                </a:solidFill>
                <a:effectLst/>
              </a:rPr>
              <a:t>simultaneously</a:t>
            </a:r>
            <a:r>
              <a:rPr kumimoji="0" lang="tr-TR" altLang="tr-TR" sz="1800" b="0" i="0" u="none" strike="noStrike" cap="none" normalizeH="0" baseline="0" dirty="0">
                <a:ln>
                  <a:noFill/>
                </a:ln>
                <a:solidFill>
                  <a:schemeClr val="tx1"/>
                </a:solidFill>
                <a:effectLst/>
              </a:rPr>
              <a:t> </a:t>
            </a:r>
            <a:r>
              <a:rPr kumimoji="0" lang="tr-TR" altLang="tr-TR" sz="1800" b="0" i="0" u="none" strike="noStrike" cap="none" normalizeH="0" baseline="0" dirty="0" err="1">
                <a:ln>
                  <a:noFill/>
                </a:ln>
                <a:solidFill>
                  <a:schemeClr val="tx1"/>
                </a:solidFill>
                <a:effectLst/>
              </a:rPr>
              <a:t>via</a:t>
            </a:r>
            <a:r>
              <a:rPr kumimoji="0" lang="tr-TR" altLang="tr-TR" sz="1800" b="0" i="0" u="none" strike="noStrike" cap="none" normalizeH="0" baseline="0" dirty="0">
                <a:ln>
                  <a:noFill/>
                </a:ln>
                <a:solidFill>
                  <a:schemeClr val="tx1"/>
                </a:solidFill>
                <a:effectLst/>
              </a:rPr>
              <a:t> </a:t>
            </a:r>
            <a:r>
              <a:rPr kumimoji="0" lang="tr-TR" altLang="tr-TR" sz="1800" b="0" i="0" u="none" strike="noStrike" cap="none" normalizeH="0" baseline="0" dirty="0" err="1">
                <a:ln>
                  <a:noFill/>
                </a:ln>
                <a:solidFill>
                  <a:schemeClr val="tx1"/>
                </a:solidFill>
                <a:effectLst/>
              </a:rPr>
              <a:t>multithreading</a:t>
            </a:r>
            <a:endParaRPr kumimoji="0" lang="tr-TR" altLang="tr-TR" sz="1800" b="0" i="0" u="none" strike="noStrike" cap="none" normalizeH="0" baseline="0" dirty="0">
              <a:ln>
                <a:noFill/>
              </a:ln>
              <a:solidFill>
                <a:schemeClr val="tx1"/>
              </a:solidFill>
              <a:effectLst/>
            </a:endParaRPr>
          </a:p>
          <a:p>
            <a:pPr marL="0" marR="0" lvl="0" indent="0" algn="l" defTabSz="914400" rtl="0" eaLnBrk="0" fontAlgn="base" latinLnBrk="0" hangingPunct="0">
              <a:spcBef>
                <a:spcPct val="0"/>
              </a:spcBef>
              <a:spcAft>
                <a:spcPct val="0"/>
              </a:spcAft>
              <a:buClrTx/>
              <a:buSzTx/>
              <a:buFontTx/>
              <a:buChar char="•"/>
              <a:tabLst/>
            </a:pPr>
            <a:r>
              <a:rPr kumimoji="0" lang="tr-TR" altLang="tr-TR" sz="1800" b="0" i="0" u="none" strike="noStrike" cap="none" normalizeH="0" baseline="0" dirty="0" err="1">
                <a:ln>
                  <a:noFill/>
                </a:ln>
                <a:solidFill>
                  <a:schemeClr val="tx1"/>
                </a:solidFill>
                <a:effectLst/>
              </a:rPr>
              <a:t>Verification</a:t>
            </a:r>
            <a:r>
              <a:rPr kumimoji="0" lang="tr-TR" altLang="tr-TR" sz="1800" b="0" i="0" u="none" strike="noStrike" cap="none" normalizeH="0" baseline="0" dirty="0">
                <a:ln>
                  <a:noFill/>
                </a:ln>
                <a:solidFill>
                  <a:schemeClr val="tx1"/>
                </a:solidFill>
                <a:effectLst/>
              </a:rPr>
              <a:t> </a:t>
            </a:r>
            <a:r>
              <a:rPr kumimoji="0" lang="tr-TR" altLang="tr-TR" sz="1800" b="0" i="0" u="none" strike="noStrike" cap="none" normalizeH="0" baseline="0" dirty="0" err="1">
                <a:ln>
                  <a:noFill/>
                </a:ln>
                <a:solidFill>
                  <a:schemeClr val="tx1"/>
                </a:solidFill>
                <a:effectLst/>
              </a:rPr>
              <a:t>cycle</a:t>
            </a:r>
            <a:r>
              <a:rPr kumimoji="0" lang="tr-TR" altLang="tr-TR" sz="1800" b="0" i="0" u="none" strike="noStrike" cap="none" normalizeH="0" baseline="0" dirty="0">
                <a:ln>
                  <a:noFill/>
                </a:ln>
                <a:solidFill>
                  <a:schemeClr val="tx1"/>
                </a:solidFill>
                <a:effectLst/>
              </a:rPr>
              <a:t> is </a:t>
            </a:r>
            <a:r>
              <a:rPr kumimoji="0" lang="tr-TR" altLang="tr-TR" sz="1800" b="0" i="0" u="none" strike="noStrike" cap="none" normalizeH="0" baseline="0" dirty="0" err="1">
                <a:ln>
                  <a:noFill/>
                </a:ln>
                <a:solidFill>
                  <a:schemeClr val="tx1"/>
                </a:solidFill>
                <a:effectLst/>
              </a:rPr>
              <a:t>completed</a:t>
            </a:r>
            <a:r>
              <a:rPr kumimoji="0" lang="tr-TR" altLang="tr-TR" sz="1800" b="0" i="0" u="none" strike="noStrike" cap="none" normalizeH="0" baseline="0" dirty="0">
                <a:ln>
                  <a:noFill/>
                </a:ln>
                <a:solidFill>
                  <a:schemeClr val="tx1"/>
                </a:solidFill>
                <a:effectLst/>
              </a:rPr>
              <a:t> in </a:t>
            </a:r>
            <a:r>
              <a:rPr kumimoji="0" lang="tr-TR" altLang="tr-TR" sz="1800" b="1" i="0" u="none" strike="noStrike" cap="none" normalizeH="0" baseline="0" dirty="0" err="1">
                <a:ln>
                  <a:noFill/>
                </a:ln>
                <a:solidFill>
                  <a:schemeClr val="tx1"/>
                </a:solidFill>
                <a:effectLst/>
              </a:rPr>
              <a:t>under</a:t>
            </a:r>
            <a:r>
              <a:rPr kumimoji="0" lang="tr-TR" altLang="tr-TR" sz="1800" b="1" i="0" u="none" strike="noStrike" cap="none" normalizeH="0" baseline="0" dirty="0">
                <a:ln>
                  <a:noFill/>
                </a:ln>
                <a:solidFill>
                  <a:schemeClr val="tx1"/>
                </a:solidFill>
                <a:effectLst/>
              </a:rPr>
              <a:t> 1.5 </a:t>
            </a:r>
            <a:r>
              <a:rPr kumimoji="0" lang="tr-TR" altLang="tr-TR" sz="1800" b="1" i="0" u="none" strike="noStrike" cap="none" normalizeH="0" baseline="0" dirty="0" err="1">
                <a:ln>
                  <a:noFill/>
                </a:ln>
                <a:solidFill>
                  <a:schemeClr val="tx1"/>
                </a:solidFill>
                <a:effectLst/>
              </a:rPr>
              <a:t>seconds</a:t>
            </a:r>
            <a:endParaRPr kumimoji="0" lang="tr-TR" altLang="tr-TR" sz="1800" b="0" i="0" u="none" strike="noStrike" cap="none" normalizeH="0" baseline="0" dirty="0">
              <a:ln>
                <a:noFill/>
              </a:ln>
              <a:solidFill>
                <a:schemeClr val="tx1"/>
              </a:solidFill>
              <a:effectLst/>
            </a:endParaRPr>
          </a:p>
          <a:p>
            <a:pPr marL="0" marR="0" lvl="0" indent="0" algn="l" defTabSz="914400" rtl="0" eaLnBrk="0" fontAlgn="base" latinLnBrk="0" hangingPunct="0">
              <a:spcBef>
                <a:spcPct val="0"/>
              </a:spcBef>
              <a:spcAft>
                <a:spcPct val="0"/>
              </a:spcAft>
              <a:buClrTx/>
              <a:buSzTx/>
              <a:buFontTx/>
              <a:buChar char="•"/>
              <a:tabLst/>
            </a:pPr>
            <a:r>
              <a:rPr kumimoji="0" lang="tr-TR" altLang="tr-TR" sz="1800" b="0" i="0" u="none" strike="noStrike" cap="none" normalizeH="0" baseline="0" dirty="0" err="1">
                <a:ln>
                  <a:noFill/>
                </a:ln>
                <a:solidFill>
                  <a:schemeClr val="tx1"/>
                </a:solidFill>
                <a:effectLst/>
              </a:rPr>
              <a:t>System</a:t>
            </a:r>
            <a:r>
              <a:rPr kumimoji="0" lang="tr-TR" altLang="tr-TR" sz="1800" b="0" i="0" u="none" strike="noStrike" cap="none" normalizeH="0" baseline="0" dirty="0">
                <a:ln>
                  <a:noFill/>
                </a:ln>
                <a:solidFill>
                  <a:schemeClr val="tx1"/>
                </a:solidFill>
                <a:effectLst/>
              </a:rPr>
              <a:t> </a:t>
            </a:r>
            <a:r>
              <a:rPr kumimoji="0" lang="tr-TR" altLang="tr-TR" sz="1800" b="0" i="0" u="none" strike="noStrike" cap="none" normalizeH="0" baseline="0" dirty="0" err="1">
                <a:ln>
                  <a:noFill/>
                </a:ln>
                <a:solidFill>
                  <a:schemeClr val="tx1"/>
                </a:solidFill>
                <a:effectLst/>
              </a:rPr>
              <a:t>supports</a:t>
            </a:r>
            <a:r>
              <a:rPr kumimoji="0" lang="tr-TR" altLang="tr-TR" sz="1800" b="0" i="0" u="none" strike="noStrike" cap="none" normalizeH="0" baseline="0" dirty="0">
                <a:ln>
                  <a:noFill/>
                </a:ln>
                <a:solidFill>
                  <a:schemeClr val="tx1"/>
                </a:solidFill>
                <a:effectLst/>
              </a:rPr>
              <a:t>:</a:t>
            </a:r>
          </a:p>
          <a:p>
            <a:pPr lvl="1" eaLnBrk="0" fontAlgn="base" hangingPunct="0">
              <a:spcBef>
                <a:spcPct val="0"/>
              </a:spcBef>
              <a:spcAft>
                <a:spcPct val="0"/>
              </a:spcAft>
              <a:buFontTx/>
              <a:buChar char="•"/>
            </a:pPr>
            <a:r>
              <a:rPr kumimoji="0" lang="tr-TR" altLang="tr-TR" b="0" i="0" u="none" strike="noStrike" cap="none" normalizeH="0" baseline="0" dirty="0">
                <a:ln>
                  <a:noFill/>
                </a:ln>
                <a:solidFill>
                  <a:schemeClr val="tx1"/>
                </a:solidFill>
                <a:effectLst/>
              </a:rPr>
              <a:t>📷 </a:t>
            </a:r>
            <a:r>
              <a:rPr kumimoji="0" lang="tr-TR" altLang="tr-TR" b="0" i="0" u="none" strike="noStrike" cap="none" normalizeH="0" baseline="0" dirty="0" err="1">
                <a:ln>
                  <a:noFill/>
                </a:ln>
                <a:solidFill>
                  <a:schemeClr val="tx1"/>
                </a:solidFill>
                <a:effectLst/>
              </a:rPr>
              <a:t>Continuous</a:t>
            </a:r>
            <a:r>
              <a:rPr kumimoji="0" lang="tr-TR" altLang="tr-TR" b="0" i="0" u="none" strike="noStrike" cap="none" normalizeH="0" baseline="0" dirty="0">
                <a:ln>
                  <a:noFill/>
                </a:ln>
                <a:solidFill>
                  <a:schemeClr val="tx1"/>
                </a:solidFill>
                <a:effectLst/>
              </a:rPr>
              <a:t> </a:t>
            </a:r>
            <a:r>
              <a:rPr kumimoji="0" lang="tr-TR" altLang="tr-TR" b="0" i="0" u="none" strike="noStrike" cap="none" normalizeH="0" baseline="0" dirty="0" err="1">
                <a:ln>
                  <a:noFill/>
                </a:ln>
                <a:solidFill>
                  <a:schemeClr val="tx1"/>
                </a:solidFill>
                <a:effectLst/>
              </a:rPr>
              <a:t>camera</a:t>
            </a:r>
            <a:r>
              <a:rPr kumimoji="0" lang="tr-TR" altLang="tr-TR" b="0" i="0" u="none" strike="noStrike" cap="none" normalizeH="0" baseline="0" dirty="0">
                <a:ln>
                  <a:noFill/>
                </a:ln>
                <a:solidFill>
                  <a:schemeClr val="tx1"/>
                </a:solidFill>
                <a:effectLst/>
              </a:rPr>
              <a:t> </a:t>
            </a:r>
            <a:r>
              <a:rPr kumimoji="0" lang="tr-TR" altLang="tr-TR" b="0" i="0" u="none" strike="noStrike" cap="none" normalizeH="0" baseline="0" dirty="0" err="1">
                <a:ln>
                  <a:noFill/>
                </a:ln>
                <a:solidFill>
                  <a:schemeClr val="tx1"/>
                </a:solidFill>
                <a:effectLst/>
              </a:rPr>
              <a:t>feed</a:t>
            </a:r>
            <a:endParaRPr kumimoji="0" lang="tr-TR" altLang="tr-TR" b="0" i="0" u="none" strike="noStrike" cap="none" normalizeH="0" baseline="0" dirty="0">
              <a:ln>
                <a:noFill/>
              </a:ln>
              <a:solidFill>
                <a:schemeClr val="tx1"/>
              </a:solidFill>
              <a:effectLst/>
            </a:endParaRPr>
          </a:p>
          <a:p>
            <a:pPr lvl="1" eaLnBrk="0" fontAlgn="base" hangingPunct="0">
              <a:spcBef>
                <a:spcPct val="0"/>
              </a:spcBef>
              <a:spcAft>
                <a:spcPct val="0"/>
              </a:spcAft>
              <a:buFontTx/>
              <a:buChar char="•"/>
            </a:pPr>
            <a:r>
              <a:rPr kumimoji="0" lang="tr-TR" altLang="tr-TR" b="0" i="0" u="none" strike="noStrike" cap="none" normalizeH="0" baseline="0" dirty="0">
                <a:ln>
                  <a:noFill/>
                </a:ln>
                <a:solidFill>
                  <a:schemeClr val="tx1"/>
                </a:solidFill>
                <a:effectLst/>
              </a:rPr>
              <a:t>🔒 </a:t>
            </a:r>
            <a:r>
              <a:rPr kumimoji="0" lang="tr-TR" altLang="tr-TR" b="0" i="0" u="none" strike="noStrike" cap="none" normalizeH="0" baseline="0" dirty="0" err="1">
                <a:ln>
                  <a:noFill/>
                </a:ln>
                <a:solidFill>
                  <a:schemeClr val="tx1"/>
                </a:solidFill>
                <a:effectLst/>
              </a:rPr>
              <a:t>Secure</a:t>
            </a:r>
            <a:r>
              <a:rPr kumimoji="0" lang="tr-TR" altLang="tr-TR" b="0" i="0" u="none" strike="noStrike" cap="none" normalizeH="0" baseline="0" dirty="0">
                <a:ln>
                  <a:noFill/>
                </a:ln>
                <a:solidFill>
                  <a:schemeClr val="tx1"/>
                </a:solidFill>
                <a:effectLst/>
              </a:rPr>
              <a:t> </a:t>
            </a:r>
            <a:r>
              <a:rPr kumimoji="0" lang="tr-TR" altLang="tr-TR" b="0" i="0" u="none" strike="noStrike" cap="none" normalizeH="0" baseline="0" dirty="0" err="1">
                <a:ln>
                  <a:noFill/>
                </a:ln>
                <a:solidFill>
                  <a:schemeClr val="tx1"/>
                </a:solidFill>
                <a:effectLst/>
              </a:rPr>
              <a:t>access</a:t>
            </a:r>
            <a:r>
              <a:rPr kumimoji="0" lang="tr-TR" altLang="tr-TR" b="0" i="0" u="none" strike="noStrike" cap="none" normalizeH="0" baseline="0" dirty="0">
                <a:ln>
                  <a:noFill/>
                </a:ln>
                <a:solidFill>
                  <a:schemeClr val="tx1"/>
                </a:solidFill>
                <a:effectLst/>
              </a:rPr>
              <a:t> </a:t>
            </a:r>
            <a:r>
              <a:rPr kumimoji="0" lang="tr-TR" altLang="tr-TR" b="0" i="0" u="none" strike="noStrike" cap="none" normalizeH="0" baseline="0" dirty="0" err="1">
                <a:ln>
                  <a:noFill/>
                </a:ln>
                <a:solidFill>
                  <a:schemeClr val="tx1"/>
                </a:solidFill>
                <a:effectLst/>
              </a:rPr>
              <a:t>control</a:t>
            </a:r>
            <a:r>
              <a:rPr kumimoji="0" lang="tr-TR" altLang="tr-TR" b="0" i="0" u="none" strike="noStrike" cap="none" normalizeH="0" baseline="0" dirty="0">
                <a:ln>
                  <a:noFill/>
                </a:ln>
                <a:solidFill>
                  <a:schemeClr val="tx1"/>
                </a:solidFill>
                <a:effectLst/>
              </a:rPr>
              <a:t> </a:t>
            </a:r>
            <a:r>
              <a:rPr kumimoji="0" lang="tr-TR" altLang="tr-TR" b="0" i="0" u="none" strike="noStrike" cap="none" normalizeH="0" baseline="0" dirty="0" err="1">
                <a:ln>
                  <a:noFill/>
                </a:ln>
                <a:solidFill>
                  <a:schemeClr val="tx1"/>
                </a:solidFill>
                <a:effectLst/>
              </a:rPr>
              <a:t>based</a:t>
            </a:r>
            <a:r>
              <a:rPr kumimoji="0" lang="tr-TR" altLang="tr-TR" b="0" i="0" u="none" strike="noStrike" cap="none" normalizeH="0" baseline="0" dirty="0">
                <a:ln>
                  <a:noFill/>
                </a:ln>
                <a:solidFill>
                  <a:schemeClr val="tx1"/>
                </a:solidFill>
                <a:effectLst/>
              </a:rPr>
              <a:t> on </a:t>
            </a:r>
            <a:r>
              <a:rPr kumimoji="0" lang="tr-TR" altLang="tr-TR" b="0" i="0" u="none" strike="noStrike" cap="none" normalizeH="0" baseline="0" dirty="0" err="1">
                <a:ln>
                  <a:noFill/>
                </a:ln>
                <a:solidFill>
                  <a:schemeClr val="tx1"/>
                </a:solidFill>
                <a:effectLst/>
              </a:rPr>
              <a:t>dual</a:t>
            </a:r>
            <a:r>
              <a:rPr kumimoji="0" lang="tr-TR" altLang="tr-TR" b="0" i="0" u="none" strike="noStrike" cap="none" normalizeH="0" baseline="0" dirty="0">
                <a:ln>
                  <a:noFill/>
                </a:ln>
                <a:solidFill>
                  <a:schemeClr val="tx1"/>
                </a:solidFill>
                <a:effectLst/>
              </a:rPr>
              <a:t> </a:t>
            </a:r>
            <a:r>
              <a:rPr kumimoji="0" lang="tr-TR" altLang="tr-TR" b="0" i="0" u="none" strike="noStrike" cap="none" normalizeH="0" baseline="0" dirty="0" err="1">
                <a:ln>
                  <a:noFill/>
                </a:ln>
                <a:solidFill>
                  <a:schemeClr val="tx1"/>
                </a:solidFill>
                <a:effectLst/>
              </a:rPr>
              <a:t>validation</a:t>
            </a:r>
            <a:r>
              <a:rPr kumimoji="0" lang="tr-TR" altLang="tr-TR" b="0" i="0" u="none" strike="noStrike" cap="none" normalizeH="0" baseline="0" dirty="0">
                <a:ln>
                  <a:noFill/>
                </a:ln>
                <a:solidFill>
                  <a:schemeClr val="tx1"/>
                </a:solidFill>
                <a:effectLst/>
              </a:rPr>
              <a:t> (</a:t>
            </a:r>
            <a:r>
              <a:rPr kumimoji="0" lang="tr-TR" altLang="tr-TR" b="0" i="0" u="none" strike="noStrike" cap="none" normalizeH="0" baseline="0" dirty="0" err="1">
                <a:ln>
                  <a:noFill/>
                </a:ln>
                <a:solidFill>
                  <a:schemeClr val="tx1"/>
                </a:solidFill>
                <a:effectLst/>
              </a:rPr>
              <a:t>face</a:t>
            </a:r>
            <a:r>
              <a:rPr kumimoji="0" lang="tr-TR" altLang="tr-TR" b="0" i="0" u="none" strike="noStrike" cap="none" normalizeH="0" baseline="0" dirty="0">
                <a:ln>
                  <a:noFill/>
                </a:ln>
                <a:solidFill>
                  <a:schemeClr val="tx1"/>
                </a:solidFill>
                <a:effectLst/>
              </a:rPr>
              <a:t> + </a:t>
            </a:r>
            <a:r>
              <a:rPr kumimoji="0" lang="tr-TR" altLang="tr-TR" b="0" i="0" u="none" strike="noStrike" cap="none" normalizeH="0" baseline="0" dirty="0" err="1">
                <a:ln>
                  <a:noFill/>
                </a:ln>
                <a:solidFill>
                  <a:schemeClr val="tx1"/>
                </a:solidFill>
                <a:effectLst/>
              </a:rPr>
              <a:t>liveness</a:t>
            </a:r>
            <a:r>
              <a:rPr kumimoji="0" lang="tr-TR" altLang="tr-TR" b="0" i="0" u="none" strike="noStrike" cap="none" normalizeH="0" baseline="0" dirty="0">
                <a:ln>
                  <a:noFill/>
                </a:ln>
                <a:solidFill>
                  <a:schemeClr val="tx1"/>
                </a:solidFill>
                <a:effectLst/>
              </a:rPr>
              <a:t>)</a:t>
            </a:r>
          </a:p>
          <a:p>
            <a:pPr lvl="1" eaLnBrk="0" fontAlgn="base" hangingPunct="0">
              <a:spcBef>
                <a:spcPct val="0"/>
              </a:spcBef>
              <a:spcAft>
                <a:spcPct val="0"/>
              </a:spcAft>
              <a:buFontTx/>
              <a:buChar char="•"/>
            </a:pPr>
            <a:r>
              <a:rPr kumimoji="0" lang="tr-TR" altLang="tr-TR" b="0" i="0" u="none" strike="noStrike" cap="none" normalizeH="0" baseline="0" dirty="0">
                <a:ln>
                  <a:noFill/>
                </a:ln>
                <a:solidFill>
                  <a:schemeClr val="tx1"/>
                </a:solidFill>
                <a:effectLst/>
              </a:rPr>
              <a:t>👤 Real-time </a:t>
            </a:r>
            <a:r>
              <a:rPr kumimoji="0" lang="tr-TR" altLang="tr-TR" b="0" i="0" u="none" strike="noStrike" cap="none" normalizeH="0" baseline="0" dirty="0" err="1">
                <a:ln>
                  <a:noFill/>
                </a:ln>
                <a:solidFill>
                  <a:schemeClr val="tx1"/>
                </a:solidFill>
                <a:effectLst/>
              </a:rPr>
              <a:t>person</a:t>
            </a:r>
            <a:r>
              <a:rPr kumimoji="0" lang="tr-TR" altLang="tr-TR" b="0" i="0" u="none" strike="noStrike" cap="none" normalizeH="0" baseline="0" dirty="0">
                <a:ln>
                  <a:noFill/>
                </a:ln>
                <a:solidFill>
                  <a:schemeClr val="tx1"/>
                </a:solidFill>
                <a:effectLst/>
              </a:rPr>
              <a:t> </a:t>
            </a:r>
            <a:r>
              <a:rPr kumimoji="0" lang="tr-TR" altLang="tr-TR" b="0" i="0" u="none" strike="noStrike" cap="none" normalizeH="0" baseline="0" dirty="0" err="1">
                <a:ln>
                  <a:noFill/>
                </a:ln>
                <a:solidFill>
                  <a:schemeClr val="tx1"/>
                </a:solidFill>
                <a:effectLst/>
              </a:rPr>
              <a:t>registration</a:t>
            </a:r>
            <a:endParaRPr kumimoji="0" lang="tr-TR" altLang="tr-TR"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565918063"/>
      </p:ext>
    </p:extLst>
  </p:cSld>
  <p:clrMapOvr>
    <a:masterClrMapping/>
  </p:clrMapOvr>
  <mc:AlternateContent xmlns:mc="http://schemas.openxmlformats.org/markup-compatibility/2006" xmlns:p14="http://schemas.microsoft.com/office/powerpoint/2010/main">
    <mc:Choice Requires="p14">
      <p:transition spd="slow" p14:dur="2000" advTm="51324"/>
    </mc:Choice>
    <mc:Fallback xmlns="">
      <p:transition spd="slow" advTm="513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2F82A7-7197-7D10-9DAB-5592B175998B}"/>
              </a:ext>
            </a:extLst>
          </p:cNvPr>
          <p:cNvSpPr>
            <a:spLocks noGrp="1"/>
          </p:cNvSpPr>
          <p:nvPr>
            <p:ph type="title"/>
          </p:nvPr>
        </p:nvSpPr>
        <p:spPr/>
        <p:txBody>
          <a:bodyPr>
            <a:normAutofit/>
          </a:bodyPr>
          <a:lstStyle/>
          <a:p>
            <a:r>
              <a:rPr lang="tr-TR" sz="3200" b="1" dirty="0" err="1">
                <a:latin typeface="+mn-lt"/>
              </a:rPr>
              <a:t>Implementation</a:t>
            </a:r>
            <a:r>
              <a:rPr lang="tr-TR" sz="3200" b="1" dirty="0">
                <a:latin typeface="+mn-lt"/>
              </a:rPr>
              <a:t> &amp; </a:t>
            </a:r>
            <a:r>
              <a:rPr lang="tr-TR" sz="3200" b="1" dirty="0" err="1">
                <a:latin typeface="+mn-lt"/>
              </a:rPr>
              <a:t>Results</a:t>
            </a:r>
            <a:endParaRPr lang="tr-TR" sz="3200" b="1" dirty="0">
              <a:latin typeface="+mn-lt"/>
            </a:endParaRPr>
          </a:p>
        </p:txBody>
      </p:sp>
      <p:sp>
        <p:nvSpPr>
          <p:cNvPr id="3" name="İçerik Yer Tutucusu 2">
            <a:extLst>
              <a:ext uri="{FF2B5EF4-FFF2-40B4-BE49-F238E27FC236}">
                <a16:creationId xmlns:a16="http://schemas.microsoft.com/office/drawing/2014/main" id="{00FAEBA3-9CB8-0C5C-54BE-3856DC33F2FA}"/>
              </a:ext>
            </a:extLst>
          </p:cNvPr>
          <p:cNvSpPr>
            <a:spLocks noGrp="1"/>
          </p:cNvSpPr>
          <p:nvPr>
            <p:ph idx="1"/>
          </p:nvPr>
        </p:nvSpPr>
        <p:spPr>
          <a:xfrm>
            <a:off x="838200" y="1486884"/>
            <a:ext cx="3880104" cy="2344039"/>
          </a:xfrm>
        </p:spPr>
        <p:txBody>
          <a:bodyPr/>
          <a:lstStyle/>
          <a:p>
            <a:pPr>
              <a:buNone/>
            </a:pPr>
            <a:r>
              <a:rPr lang="tr-TR" sz="1800" b="1" dirty="0" err="1"/>
              <a:t>System</a:t>
            </a:r>
            <a:r>
              <a:rPr lang="tr-TR" sz="1800" b="1" dirty="0"/>
              <a:t> Setup</a:t>
            </a:r>
          </a:p>
          <a:p>
            <a:pPr>
              <a:buFont typeface="Arial" panose="020B0604020202020204" pitchFamily="34" charset="0"/>
              <a:buChar char="•"/>
            </a:pPr>
            <a:r>
              <a:rPr lang="tr-TR" sz="1800" b="1" dirty="0"/>
              <a:t>Platform:</a:t>
            </a:r>
            <a:r>
              <a:rPr lang="tr-TR" sz="1800" dirty="0"/>
              <a:t> Raspberry Pi 4 (4GB RAM)</a:t>
            </a:r>
          </a:p>
          <a:p>
            <a:pPr>
              <a:buFont typeface="Arial" panose="020B0604020202020204" pitchFamily="34" charset="0"/>
              <a:buChar char="•"/>
            </a:pPr>
            <a:r>
              <a:rPr lang="tr-TR" sz="1800" b="1" dirty="0" err="1"/>
              <a:t>Camera</a:t>
            </a:r>
            <a:r>
              <a:rPr lang="tr-TR" sz="1800" b="1" dirty="0"/>
              <a:t>:</a:t>
            </a:r>
            <a:r>
              <a:rPr lang="tr-TR" sz="1800" dirty="0"/>
              <a:t> Pi </a:t>
            </a:r>
            <a:r>
              <a:rPr lang="tr-TR" sz="1800" dirty="0" err="1"/>
              <a:t>Camera</a:t>
            </a:r>
            <a:r>
              <a:rPr lang="tr-TR" sz="1800" dirty="0"/>
              <a:t> </a:t>
            </a:r>
            <a:r>
              <a:rPr lang="tr-TR" sz="1800" dirty="0" err="1"/>
              <a:t>Module</a:t>
            </a:r>
            <a:r>
              <a:rPr lang="tr-TR" sz="1800" dirty="0"/>
              <a:t> V3</a:t>
            </a:r>
          </a:p>
          <a:p>
            <a:pPr>
              <a:buFont typeface="Arial" panose="020B0604020202020204" pitchFamily="34" charset="0"/>
              <a:buChar char="•"/>
            </a:pPr>
            <a:r>
              <a:rPr lang="tr-TR" sz="1800" b="1" dirty="0"/>
              <a:t>OS:</a:t>
            </a:r>
            <a:r>
              <a:rPr lang="tr-TR" sz="1800" dirty="0"/>
              <a:t> Raspberry Pi OS (</a:t>
            </a:r>
            <a:r>
              <a:rPr lang="tr-TR" sz="1800" dirty="0" err="1"/>
              <a:t>Lite</a:t>
            </a:r>
            <a:r>
              <a:rPr lang="tr-TR" sz="1800" dirty="0"/>
              <a:t>)</a:t>
            </a:r>
          </a:p>
          <a:p>
            <a:pPr>
              <a:buFont typeface="Arial" panose="020B0604020202020204" pitchFamily="34" charset="0"/>
              <a:buChar char="•"/>
            </a:pPr>
            <a:r>
              <a:rPr lang="tr-TR" sz="1800" b="1" dirty="0"/>
              <a:t>Programming Language:</a:t>
            </a:r>
            <a:r>
              <a:rPr lang="tr-TR" sz="1800" dirty="0"/>
              <a:t> Python</a:t>
            </a:r>
          </a:p>
          <a:p>
            <a:pPr>
              <a:buFont typeface="Arial" panose="020B0604020202020204" pitchFamily="34" charset="0"/>
              <a:buChar char="•"/>
            </a:pPr>
            <a:r>
              <a:rPr lang="tr-TR" sz="1800" b="1" dirty="0" err="1"/>
              <a:t>Interface</a:t>
            </a:r>
            <a:r>
              <a:rPr lang="tr-TR" sz="1800" b="1" dirty="0"/>
              <a:t>:</a:t>
            </a:r>
            <a:r>
              <a:rPr lang="tr-TR" sz="1800" dirty="0"/>
              <a:t> </a:t>
            </a:r>
            <a:r>
              <a:rPr lang="tr-TR" sz="1800" dirty="0" err="1"/>
              <a:t>Tkinter-based</a:t>
            </a:r>
            <a:r>
              <a:rPr lang="tr-TR" sz="1800" dirty="0"/>
              <a:t> GUI</a:t>
            </a:r>
          </a:p>
          <a:p>
            <a:pPr marL="0" indent="0">
              <a:buNone/>
            </a:pPr>
            <a:endParaRPr lang="tr-TR" dirty="0"/>
          </a:p>
        </p:txBody>
      </p:sp>
      <p:sp>
        <p:nvSpPr>
          <p:cNvPr id="4" name="Slayt Numarası Yer Tutucusu 3">
            <a:extLst>
              <a:ext uri="{FF2B5EF4-FFF2-40B4-BE49-F238E27FC236}">
                <a16:creationId xmlns:a16="http://schemas.microsoft.com/office/drawing/2014/main" id="{735927A1-9755-F936-DA1C-4C80768FCAEB}"/>
              </a:ext>
            </a:extLst>
          </p:cNvPr>
          <p:cNvSpPr>
            <a:spLocks noGrp="1"/>
          </p:cNvSpPr>
          <p:nvPr>
            <p:ph type="sldNum" sz="quarter" idx="12"/>
          </p:nvPr>
        </p:nvSpPr>
        <p:spPr/>
        <p:txBody>
          <a:bodyPr/>
          <a:lstStyle/>
          <a:p>
            <a:fld id="{F5D97297-0B9E-4337-9DDF-CF41C1E0FB18}" type="slidenum">
              <a:rPr lang="tr-TR" smtClean="0"/>
              <a:t>13</a:t>
            </a:fld>
            <a:endParaRPr lang="tr-TR" dirty="0"/>
          </a:p>
        </p:txBody>
      </p:sp>
      <p:graphicFrame>
        <p:nvGraphicFramePr>
          <p:cNvPr id="5" name="Tablo 4">
            <a:extLst>
              <a:ext uri="{FF2B5EF4-FFF2-40B4-BE49-F238E27FC236}">
                <a16:creationId xmlns:a16="http://schemas.microsoft.com/office/drawing/2014/main" id="{95984F7C-48D2-2112-1A23-F3DBAAF49534}"/>
              </a:ext>
            </a:extLst>
          </p:cNvPr>
          <p:cNvGraphicFramePr>
            <a:graphicFrameLocks noGrp="1"/>
          </p:cNvGraphicFramePr>
          <p:nvPr>
            <p:extLst>
              <p:ext uri="{D42A27DB-BD31-4B8C-83A1-F6EECF244321}">
                <p14:modId xmlns:p14="http://schemas.microsoft.com/office/powerpoint/2010/main" val="3757763337"/>
              </p:ext>
            </p:extLst>
          </p:nvPr>
        </p:nvGraphicFramePr>
        <p:xfrm>
          <a:off x="5681151" y="1486884"/>
          <a:ext cx="6233481" cy="2351742"/>
        </p:xfrm>
        <a:graphic>
          <a:graphicData uri="http://schemas.openxmlformats.org/drawingml/2006/table">
            <a:tbl>
              <a:tblPr/>
              <a:tblGrid>
                <a:gridCol w="3495182">
                  <a:extLst>
                    <a:ext uri="{9D8B030D-6E8A-4147-A177-3AD203B41FA5}">
                      <a16:colId xmlns:a16="http://schemas.microsoft.com/office/drawing/2014/main" val="3893796424"/>
                    </a:ext>
                  </a:extLst>
                </a:gridCol>
                <a:gridCol w="2738299">
                  <a:extLst>
                    <a:ext uri="{9D8B030D-6E8A-4147-A177-3AD203B41FA5}">
                      <a16:colId xmlns:a16="http://schemas.microsoft.com/office/drawing/2014/main" val="170112657"/>
                    </a:ext>
                  </a:extLst>
                </a:gridCol>
              </a:tblGrid>
              <a:tr h="391957">
                <a:tc>
                  <a:txBody>
                    <a:bodyPr/>
                    <a:lstStyle/>
                    <a:p>
                      <a:r>
                        <a:rPr lang="tr-TR" b="1" dirty="0" err="1"/>
                        <a:t>Feature</a:t>
                      </a:r>
                      <a:endParaRPr lang="tr-TR" b="1" dirty="0"/>
                    </a:p>
                  </a:txBody>
                  <a:tcPr anchor="ctr">
                    <a:lnL>
                      <a:noFill/>
                    </a:lnL>
                    <a:lnR>
                      <a:noFill/>
                    </a:lnR>
                    <a:lnT>
                      <a:noFill/>
                    </a:lnT>
                    <a:lnB>
                      <a:noFill/>
                    </a:lnB>
                    <a:noFill/>
                  </a:tcPr>
                </a:tc>
                <a:tc>
                  <a:txBody>
                    <a:bodyPr/>
                    <a:lstStyle/>
                    <a:p>
                      <a:r>
                        <a:rPr lang="tr-TR" b="1" dirty="0" err="1"/>
                        <a:t>Result</a:t>
                      </a:r>
                      <a:endParaRPr lang="tr-TR" b="1" dirty="0"/>
                    </a:p>
                  </a:txBody>
                  <a:tcPr anchor="ctr">
                    <a:lnL>
                      <a:noFill/>
                    </a:lnL>
                    <a:lnR>
                      <a:noFill/>
                    </a:lnR>
                    <a:lnT>
                      <a:noFill/>
                    </a:lnT>
                    <a:lnB>
                      <a:noFill/>
                    </a:lnB>
                    <a:noFill/>
                  </a:tcPr>
                </a:tc>
                <a:extLst>
                  <a:ext uri="{0D108BD9-81ED-4DB2-BD59-A6C34878D82A}">
                    <a16:rowId xmlns:a16="http://schemas.microsoft.com/office/drawing/2014/main" val="1608404136"/>
                  </a:ext>
                </a:extLst>
              </a:tr>
              <a:tr h="391957">
                <a:tc>
                  <a:txBody>
                    <a:bodyPr/>
                    <a:lstStyle/>
                    <a:p>
                      <a:r>
                        <a:rPr lang="tr-TR" dirty="0" err="1"/>
                        <a:t>Face</a:t>
                      </a:r>
                      <a:r>
                        <a:rPr lang="tr-TR" dirty="0"/>
                        <a:t> </a:t>
                      </a:r>
                      <a:r>
                        <a:rPr lang="tr-TR" dirty="0" err="1"/>
                        <a:t>Recognition</a:t>
                      </a:r>
                      <a:r>
                        <a:rPr lang="tr-TR" dirty="0"/>
                        <a:t> </a:t>
                      </a:r>
                      <a:r>
                        <a:rPr lang="tr-TR" dirty="0" err="1"/>
                        <a:t>Accuracy</a:t>
                      </a:r>
                      <a:endParaRPr lang="tr-TR" dirty="0"/>
                    </a:p>
                  </a:txBody>
                  <a:tcPr anchor="ctr">
                    <a:lnL>
                      <a:noFill/>
                    </a:lnL>
                    <a:lnR>
                      <a:noFill/>
                    </a:lnR>
                    <a:lnT>
                      <a:noFill/>
                    </a:lnT>
                    <a:lnB>
                      <a:noFill/>
                    </a:lnB>
                    <a:noFill/>
                  </a:tcPr>
                </a:tc>
                <a:tc>
                  <a:txBody>
                    <a:bodyPr/>
                    <a:lstStyle/>
                    <a:p>
                      <a:r>
                        <a:rPr lang="tr-TR" b="1"/>
                        <a:t>94.6%</a:t>
                      </a:r>
                      <a:endParaRPr lang="tr-TR"/>
                    </a:p>
                  </a:txBody>
                  <a:tcPr anchor="ctr">
                    <a:lnL>
                      <a:noFill/>
                    </a:lnL>
                    <a:lnR>
                      <a:noFill/>
                    </a:lnR>
                    <a:lnT>
                      <a:noFill/>
                    </a:lnT>
                    <a:lnB>
                      <a:noFill/>
                    </a:lnB>
                    <a:noFill/>
                  </a:tcPr>
                </a:tc>
                <a:extLst>
                  <a:ext uri="{0D108BD9-81ED-4DB2-BD59-A6C34878D82A}">
                    <a16:rowId xmlns:a16="http://schemas.microsoft.com/office/drawing/2014/main" val="1269892632"/>
                  </a:ext>
                </a:extLst>
              </a:tr>
              <a:tr h="391957">
                <a:tc>
                  <a:txBody>
                    <a:bodyPr/>
                    <a:lstStyle/>
                    <a:p>
                      <a:r>
                        <a:rPr lang="tr-TR"/>
                        <a:t>Liveness Detection Accuracy</a:t>
                      </a:r>
                    </a:p>
                  </a:txBody>
                  <a:tcPr anchor="ctr">
                    <a:lnL>
                      <a:noFill/>
                    </a:lnL>
                    <a:lnR>
                      <a:noFill/>
                    </a:lnR>
                    <a:lnT>
                      <a:noFill/>
                    </a:lnT>
                    <a:lnB>
                      <a:noFill/>
                    </a:lnB>
                    <a:noFill/>
                  </a:tcPr>
                </a:tc>
                <a:tc>
                  <a:txBody>
                    <a:bodyPr/>
                    <a:lstStyle/>
                    <a:p>
                      <a:r>
                        <a:rPr lang="tr-TR" b="1"/>
                        <a:t>96.2%</a:t>
                      </a:r>
                      <a:endParaRPr lang="tr-TR"/>
                    </a:p>
                  </a:txBody>
                  <a:tcPr anchor="ctr">
                    <a:lnL>
                      <a:noFill/>
                    </a:lnL>
                    <a:lnR>
                      <a:noFill/>
                    </a:lnR>
                    <a:lnT>
                      <a:noFill/>
                    </a:lnT>
                    <a:lnB>
                      <a:noFill/>
                    </a:lnB>
                    <a:noFill/>
                  </a:tcPr>
                </a:tc>
                <a:extLst>
                  <a:ext uri="{0D108BD9-81ED-4DB2-BD59-A6C34878D82A}">
                    <a16:rowId xmlns:a16="http://schemas.microsoft.com/office/drawing/2014/main" val="3045463667"/>
                  </a:ext>
                </a:extLst>
              </a:tr>
              <a:tr h="391957">
                <a:tc>
                  <a:txBody>
                    <a:bodyPr/>
                    <a:lstStyle/>
                    <a:p>
                      <a:r>
                        <a:rPr lang="tr-TR" dirty="0" err="1"/>
                        <a:t>Average</a:t>
                      </a:r>
                      <a:r>
                        <a:rPr lang="tr-TR" dirty="0"/>
                        <a:t> </a:t>
                      </a:r>
                      <a:r>
                        <a:rPr lang="tr-TR" dirty="0" err="1"/>
                        <a:t>Response</a:t>
                      </a:r>
                      <a:r>
                        <a:rPr lang="tr-TR" dirty="0"/>
                        <a:t> Time</a:t>
                      </a:r>
                    </a:p>
                  </a:txBody>
                  <a:tcPr anchor="ctr">
                    <a:lnL>
                      <a:noFill/>
                    </a:lnL>
                    <a:lnR>
                      <a:noFill/>
                    </a:lnR>
                    <a:lnT>
                      <a:noFill/>
                    </a:lnT>
                    <a:lnB>
                      <a:noFill/>
                    </a:lnB>
                    <a:noFill/>
                  </a:tcPr>
                </a:tc>
                <a:tc>
                  <a:txBody>
                    <a:bodyPr/>
                    <a:lstStyle/>
                    <a:p>
                      <a:r>
                        <a:rPr lang="tr-TR" b="1"/>
                        <a:t>1.3 sec</a:t>
                      </a:r>
                      <a:endParaRPr lang="tr-TR"/>
                    </a:p>
                  </a:txBody>
                  <a:tcPr anchor="ctr">
                    <a:lnL>
                      <a:noFill/>
                    </a:lnL>
                    <a:lnR>
                      <a:noFill/>
                    </a:lnR>
                    <a:lnT>
                      <a:noFill/>
                    </a:lnT>
                    <a:lnB>
                      <a:noFill/>
                    </a:lnB>
                    <a:noFill/>
                  </a:tcPr>
                </a:tc>
                <a:extLst>
                  <a:ext uri="{0D108BD9-81ED-4DB2-BD59-A6C34878D82A}">
                    <a16:rowId xmlns:a16="http://schemas.microsoft.com/office/drawing/2014/main" val="2185305539"/>
                  </a:ext>
                </a:extLst>
              </a:tr>
              <a:tr h="391957">
                <a:tc>
                  <a:txBody>
                    <a:bodyPr/>
                    <a:lstStyle/>
                    <a:p>
                      <a:r>
                        <a:rPr lang="tr-TR"/>
                        <a:t>False Acceptance Rate</a:t>
                      </a:r>
                    </a:p>
                  </a:txBody>
                  <a:tcPr anchor="ctr">
                    <a:lnL>
                      <a:noFill/>
                    </a:lnL>
                    <a:lnR>
                      <a:noFill/>
                    </a:lnR>
                    <a:lnT>
                      <a:noFill/>
                    </a:lnT>
                    <a:lnB>
                      <a:noFill/>
                    </a:lnB>
                    <a:noFill/>
                  </a:tcPr>
                </a:tc>
                <a:tc>
                  <a:txBody>
                    <a:bodyPr/>
                    <a:lstStyle/>
                    <a:p>
                      <a:r>
                        <a:rPr lang="tr-TR" b="1"/>
                        <a:t>&lt; 3%</a:t>
                      </a:r>
                      <a:endParaRPr lang="tr-TR"/>
                    </a:p>
                  </a:txBody>
                  <a:tcPr anchor="ctr">
                    <a:lnL>
                      <a:noFill/>
                    </a:lnL>
                    <a:lnR>
                      <a:noFill/>
                    </a:lnR>
                    <a:lnT>
                      <a:noFill/>
                    </a:lnT>
                    <a:lnB>
                      <a:noFill/>
                    </a:lnB>
                    <a:noFill/>
                  </a:tcPr>
                </a:tc>
                <a:extLst>
                  <a:ext uri="{0D108BD9-81ED-4DB2-BD59-A6C34878D82A}">
                    <a16:rowId xmlns:a16="http://schemas.microsoft.com/office/drawing/2014/main" val="489086165"/>
                  </a:ext>
                </a:extLst>
              </a:tr>
              <a:tr h="391957">
                <a:tc>
                  <a:txBody>
                    <a:bodyPr/>
                    <a:lstStyle/>
                    <a:p>
                      <a:r>
                        <a:rPr lang="tr-TR"/>
                        <a:t>False Rejection Rate</a:t>
                      </a:r>
                    </a:p>
                  </a:txBody>
                  <a:tcPr anchor="ctr">
                    <a:lnL>
                      <a:noFill/>
                    </a:lnL>
                    <a:lnR>
                      <a:noFill/>
                    </a:lnR>
                    <a:lnT>
                      <a:noFill/>
                    </a:lnT>
                    <a:lnB>
                      <a:noFill/>
                    </a:lnB>
                    <a:noFill/>
                  </a:tcPr>
                </a:tc>
                <a:tc>
                  <a:txBody>
                    <a:bodyPr/>
                    <a:lstStyle/>
                    <a:p>
                      <a:r>
                        <a:rPr lang="tr-TR" b="1" dirty="0"/>
                        <a:t>&lt; 5%</a:t>
                      </a:r>
                      <a:endParaRPr lang="tr-TR" dirty="0"/>
                    </a:p>
                  </a:txBody>
                  <a:tcPr anchor="ctr">
                    <a:lnL>
                      <a:noFill/>
                    </a:lnL>
                    <a:lnR>
                      <a:noFill/>
                    </a:lnR>
                    <a:lnT>
                      <a:noFill/>
                    </a:lnT>
                    <a:lnB>
                      <a:noFill/>
                    </a:lnB>
                    <a:noFill/>
                  </a:tcPr>
                </a:tc>
                <a:extLst>
                  <a:ext uri="{0D108BD9-81ED-4DB2-BD59-A6C34878D82A}">
                    <a16:rowId xmlns:a16="http://schemas.microsoft.com/office/drawing/2014/main" val="4040269048"/>
                  </a:ext>
                </a:extLst>
              </a:tr>
            </a:tbl>
          </a:graphicData>
        </a:graphic>
      </p:graphicFrame>
      <p:sp>
        <p:nvSpPr>
          <p:cNvPr id="7" name="Metin kutusu 6">
            <a:extLst>
              <a:ext uri="{FF2B5EF4-FFF2-40B4-BE49-F238E27FC236}">
                <a16:creationId xmlns:a16="http://schemas.microsoft.com/office/drawing/2014/main" id="{3D508249-A6CF-FF99-85A7-AEF2117A4D5A}"/>
              </a:ext>
            </a:extLst>
          </p:cNvPr>
          <p:cNvSpPr txBox="1"/>
          <p:nvPr/>
        </p:nvSpPr>
        <p:spPr>
          <a:xfrm>
            <a:off x="838200" y="4066049"/>
            <a:ext cx="6074664" cy="1477328"/>
          </a:xfrm>
          <a:prstGeom prst="rect">
            <a:avLst/>
          </a:prstGeom>
          <a:noFill/>
        </p:spPr>
        <p:txBody>
          <a:bodyPr wrap="square">
            <a:spAutoFit/>
          </a:bodyPr>
          <a:lstStyle/>
          <a:p>
            <a:pPr>
              <a:buNone/>
            </a:pPr>
            <a:r>
              <a:rPr lang="en-US" b="1" dirty="0"/>
              <a:t>Observed Behavior</a:t>
            </a:r>
          </a:p>
          <a:p>
            <a:pPr>
              <a:buFont typeface="Arial" panose="020B0604020202020204" pitchFamily="34" charset="0"/>
              <a:buChar char="•"/>
            </a:pPr>
            <a:r>
              <a:rPr lang="en-US" dirty="0"/>
              <a:t>✅ System works fully offline and locally</a:t>
            </a:r>
          </a:p>
          <a:p>
            <a:pPr>
              <a:buFont typeface="Arial" panose="020B0604020202020204" pitchFamily="34" charset="0"/>
              <a:buChar char="•"/>
            </a:pPr>
            <a:r>
              <a:rPr lang="en-US" dirty="0"/>
              <a:t>✅ Faces are recognized accurately under daylight, room light</a:t>
            </a:r>
          </a:p>
          <a:p>
            <a:pPr>
              <a:buFont typeface="Arial" panose="020B0604020202020204" pitchFamily="34" charset="0"/>
              <a:buChar char="•"/>
            </a:pPr>
            <a:r>
              <a:rPr lang="en-US" dirty="0"/>
              <a:t>✅ Spoof attacks (photo, video) are rejected</a:t>
            </a:r>
          </a:p>
          <a:p>
            <a:pPr>
              <a:buFont typeface="Arial" panose="020B0604020202020204" pitchFamily="34" charset="0"/>
              <a:buChar char="•"/>
            </a:pPr>
            <a:r>
              <a:rPr lang="en-US" dirty="0"/>
              <a:t>✅ GUI remains responsive during operations</a:t>
            </a:r>
          </a:p>
        </p:txBody>
      </p:sp>
      <p:pic>
        <p:nvPicPr>
          <p:cNvPr id="9" name="Resim 8" descr="metin, ekran görüntüsü, çizgi, öykü gelişim çizgisi; kumpas; grafiğini çıkarma içeren bir resim&#10;&#10;Yapay zeka tarafından oluşturulan içerik yanlış olabilir.">
            <a:extLst>
              <a:ext uri="{FF2B5EF4-FFF2-40B4-BE49-F238E27FC236}">
                <a16:creationId xmlns:a16="http://schemas.microsoft.com/office/drawing/2014/main" id="{B52D4F34-7D3B-9616-ED33-FB61DFA2C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416" y="3982025"/>
            <a:ext cx="5084064" cy="2446207"/>
          </a:xfrm>
          <a:prstGeom prst="rect">
            <a:avLst/>
          </a:prstGeom>
        </p:spPr>
      </p:pic>
    </p:spTree>
    <p:extLst>
      <p:ext uri="{BB962C8B-B14F-4D97-AF65-F5344CB8AC3E}">
        <p14:creationId xmlns:p14="http://schemas.microsoft.com/office/powerpoint/2010/main" val="2750367566"/>
      </p:ext>
    </p:extLst>
  </p:cSld>
  <p:clrMapOvr>
    <a:masterClrMapping/>
  </p:clrMapOvr>
  <mc:AlternateContent xmlns:mc="http://schemas.openxmlformats.org/markup-compatibility/2006" xmlns:p14="http://schemas.microsoft.com/office/powerpoint/2010/main">
    <mc:Choice Requires="p14">
      <p:transition spd="slow" p14:dur="2000" advTm="54756"/>
    </mc:Choice>
    <mc:Fallback xmlns="">
      <p:transition spd="slow" advTm="5475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9189C5-BAFD-A9EF-046E-0DC1AB670F0E}"/>
              </a:ext>
            </a:extLst>
          </p:cNvPr>
          <p:cNvSpPr>
            <a:spLocks noGrp="1"/>
          </p:cNvSpPr>
          <p:nvPr>
            <p:ph type="title"/>
          </p:nvPr>
        </p:nvSpPr>
        <p:spPr>
          <a:xfrm>
            <a:off x="838200" y="365125"/>
            <a:ext cx="10515600" cy="1325563"/>
          </a:xfrm>
        </p:spPr>
        <p:txBody>
          <a:bodyPr anchor="ctr">
            <a:normAutofit/>
          </a:bodyPr>
          <a:lstStyle/>
          <a:p>
            <a:r>
              <a:rPr lang="tr-TR" b="1" dirty="0" err="1"/>
              <a:t>Conclusion</a:t>
            </a:r>
            <a:endParaRPr lang="tr-TR" b="1" dirty="0"/>
          </a:p>
        </p:txBody>
      </p:sp>
      <p:pic>
        <p:nvPicPr>
          <p:cNvPr id="6" name="Resim 5" descr="kırpıntı çizim, çizim, çizgi film içeren bir resim&#10;&#10;Yapay zeka tarafından oluşturulan içerik yanlış olabilir.">
            <a:extLst>
              <a:ext uri="{FF2B5EF4-FFF2-40B4-BE49-F238E27FC236}">
                <a16:creationId xmlns:a16="http://schemas.microsoft.com/office/drawing/2014/main" id="{4023B759-5C95-BAE7-ACA7-20DAC7F54C3E}"/>
              </a:ext>
            </a:extLst>
          </p:cNvPr>
          <p:cNvPicPr>
            <a:picLocks noChangeAspect="1"/>
          </p:cNvPicPr>
          <p:nvPr/>
        </p:nvPicPr>
        <p:blipFill>
          <a:blip r:embed="rId2"/>
          <a:stretch>
            <a:fillRect/>
          </a:stretch>
        </p:blipFill>
        <p:spPr>
          <a:xfrm>
            <a:off x="712269" y="1825624"/>
            <a:ext cx="5383731" cy="3968783"/>
          </a:xfrm>
          <a:prstGeom prst="rect">
            <a:avLst/>
          </a:prstGeom>
          <a:noFill/>
        </p:spPr>
      </p:pic>
      <p:sp>
        <p:nvSpPr>
          <p:cNvPr id="3" name="İçerik Yer Tutucusu 2">
            <a:extLst>
              <a:ext uri="{FF2B5EF4-FFF2-40B4-BE49-F238E27FC236}">
                <a16:creationId xmlns:a16="http://schemas.microsoft.com/office/drawing/2014/main" id="{15BAABEC-1851-F735-282F-B26D9E0633A7}"/>
              </a:ext>
            </a:extLst>
          </p:cNvPr>
          <p:cNvSpPr>
            <a:spLocks noGrp="1"/>
          </p:cNvSpPr>
          <p:nvPr>
            <p:ph sz="half" idx="2"/>
          </p:nvPr>
        </p:nvSpPr>
        <p:spPr>
          <a:xfrm>
            <a:off x="6172199" y="1825625"/>
            <a:ext cx="5686125" cy="4565550"/>
          </a:xfrm>
        </p:spPr>
        <p:txBody>
          <a:bodyPr>
            <a:normAutofit/>
          </a:bodyPr>
          <a:lstStyle/>
          <a:p>
            <a:pPr>
              <a:buNone/>
            </a:pPr>
            <a:r>
              <a:rPr lang="en-US" sz="1800" dirty="0"/>
              <a:t>In this project, we successfully developed a </a:t>
            </a:r>
            <a:r>
              <a:rPr lang="en-US" sz="1800" b="1" dirty="0"/>
              <a:t>face recognition–based smart door lock system</a:t>
            </a:r>
            <a:r>
              <a:rPr lang="en-US" sz="1800" dirty="0"/>
              <a:t> with integrated </a:t>
            </a:r>
            <a:r>
              <a:rPr lang="en-US" sz="1800" b="1" dirty="0"/>
              <a:t>liveness detection</a:t>
            </a:r>
            <a:r>
              <a:rPr lang="en-US" sz="1800" dirty="0"/>
              <a:t>, running entirely on </a:t>
            </a:r>
            <a:r>
              <a:rPr lang="en-US" sz="1800" b="1" dirty="0"/>
              <a:t>Raspberry Pi 4</a:t>
            </a:r>
            <a:r>
              <a:rPr lang="en-US" sz="1800" dirty="0"/>
              <a:t>.</a:t>
            </a:r>
          </a:p>
          <a:p>
            <a:pPr>
              <a:buNone/>
            </a:pPr>
            <a:r>
              <a:rPr lang="en-US" sz="1800" dirty="0"/>
              <a:t>🔒 </a:t>
            </a:r>
            <a:r>
              <a:rPr lang="en-US" sz="1800" b="1" dirty="0"/>
              <a:t>Key Achievements:</a:t>
            </a:r>
            <a:endParaRPr lang="en-US" sz="1800" dirty="0"/>
          </a:p>
          <a:p>
            <a:pPr>
              <a:buFont typeface="Arial" panose="020B0604020202020204" pitchFamily="34" charset="0"/>
              <a:buChar char="•"/>
            </a:pPr>
            <a:r>
              <a:rPr lang="en-US" sz="1800" dirty="0"/>
              <a:t>Real-time face detection and recognition</a:t>
            </a:r>
          </a:p>
          <a:p>
            <a:pPr>
              <a:buFont typeface="Arial" panose="020B0604020202020204" pitchFamily="34" charset="0"/>
              <a:buChar char="•"/>
            </a:pPr>
            <a:r>
              <a:rPr lang="en-US" sz="1800" dirty="0"/>
              <a:t>Software-based spoof protection (no extra hardware)</a:t>
            </a:r>
          </a:p>
          <a:p>
            <a:pPr>
              <a:buFont typeface="Arial" panose="020B0604020202020204" pitchFamily="34" charset="0"/>
              <a:buChar char="•"/>
            </a:pPr>
            <a:r>
              <a:rPr lang="en-US" sz="1800" dirty="0"/>
              <a:t>High accuracy rates (Face: 94.6%, Liveness: 96.2%)</a:t>
            </a:r>
          </a:p>
          <a:p>
            <a:pPr>
              <a:buFont typeface="Arial" panose="020B0604020202020204" pitchFamily="34" charset="0"/>
              <a:buChar char="•"/>
            </a:pPr>
            <a:r>
              <a:rPr lang="en-US" sz="1800" dirty="0"/>
              <a:t>Offline, privacy-friendly architecture</a:t>
            </a:r>
          </a:p>
          <a:p>
            <a:pPr>
              <a:buFont typeface="Arial" panose="020B0604020202020204" pitchFamily="34" charset="0"/>
              <a:buChar char="•"/>
            </a:pPr>
            <a:r>
              <a:rPr lang="en-US" sz="1800" dirty="0"/>
              <a:t>Simple and responsive GUI</a:t>
            </a:r>
          </a:p>
          <a:p>
            <a:r>
              <a:rPr lang="en-US" sz="1800" dirty="0"/>
              <a:t>Our system combines </a:t>
            </a:r>
            <a:r>
              <a:rPr lang="en-US" sz="1800" b="1" dirty="0"/>
              <a:t>security</a:t>
            </a:r>
            <a:r>
              <a:rPr lang="en-US" sz="1800" dirty="0"/>
              <a:t>, </a:t>
            </a:r>
            <a:r>
              <a:rPr lang="en-US" sz="1800" b="1" dirty="0"/>
              <a:t>affordability</a:t>
            </a:r>
            <a:r>
              <a:rPr lang="en-US" sz="1800" dirty="0"/>
              <a:t>, and </a:t>
            </a:r>
            <a:r>
              <a:rPr lang="en-US" sz="1800" b="1" dirty="0"/>
              <a:t>practicality</a:t>
            </a:r>
            <a:r>
              <a:rPr lang="en-US" sz="1800" dirty="0"/>
              <a:t>, making it ideal for personal or small-scale access control scenarios.</a:t>
            </a:r>
          </a:p>
          <a:p>
            <a:pPr marL="0" indent="0">
              <a:buNone/>
            </a:pPr>
            <a:endParaRPr lang="tr-TR" sz="1500" dirty="0"/>
          </a:p>
        </p:txBody>
      </p:sp>
      <p:sp>
        <p:nvSpPr>
          <p:cNvPr id="4" name="Slayt Numarası Yer Tutucusu 3">
            <a:extLst>
              <a:ext uri="{FF2B5EF4-FFF2-40B4-BE49-F238E27FC236}">
                <a16:creationId xmlns:a16="http://schemas.microsoft.com/office/drawing/2014/main" id="{9D2CD0C3-8E52-3F46-2935-61A21A35BBC2}"/>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14</a:t>
            </a:fld>
            <a:endParaRPr lang="tr-TR" sz="1900"/>
          </a:p>
        </p:txBody>
      </p:sp>
    </p:spTree>
    <p:extLst>
      <p:ext uri="{BB962C8B-B14F-4D97-AF65-F5344CB8AC3E}">
        <p14:creationId xmlns:p14="http://schemas.microsoft.com/office/powerpoint/2010/main" val="4091158183"/>
      </p:ext>
    </p:extLst>
  </p:cSld>
  <p:clrMapOvr>
    <a:masterClrMapping/>
  </p:clrMapOvr>
  <mc:AlternateContent xmlns:mc="http://schemas.openxmlformats.org/markup-compatibility/2006" xmlns:p14="http://schemas.microsoft.com/office/powerpoint/2010/main">
    <mc:Choice Requires="p14">
      <p:transition spd="slow" p14:dur="2000" advTm="53925"/>
    </mc:Choice>
    <mc:Fallback xmlns="">
      <p:transition spd="slow" advTm="5392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614C03-E143-2174-6580-F473CA77AA69}"/>
              </a:ext>
            </a:extLst>
          </p:cNvPr>
          <p:cNvSpPr>
            <a:spLocks noGrp="1"/>
          </p:cNvSpPr>
          <p:nvPr>
            <p:ph type="title"/>
          </p:nvPr>
        </p:nvSpPr>
        <p:spPr/>
        <p:txBody>
          <a:bodyPr>
            <a:normAutofit/>
          </a:bodyPr>
          <a:lstStyle/>
          <a:p>
            <a:r>
              <a:rPr lang="tr-TR" sz="3200" b="1" dirty="0" err="1">
                <a:latin typeface="+mn-lt"/>
              </a:rPr>
              <a:t>Recommendations</a:t>
            </a:r>
            <a:r>
              <a:rPr lang="tr-TR" sz="3200" b="1" dirty="0">
                <a:latin typeface="+mn-lt"/>
              </a:rPr>
              <a:t> </a:t>
            </a:r>
            <a:r>
              <a:rPr lang="tr-TR" sz="3200" b="1" dirty="0" err="1">
                <a:latin typeface="+mn-lt"/>
              </a:rPr>
              <a:t>for</a:t>
            </a:r>
            <a:r>
              <a:rPr lang="tr-TR" sz="3200" b="1" dirty="0">
                <a:latin typeface="+mn-lt"/>
              </a:rPr>
              <a:t> </a:t>
            </a:r>
            <a:r>
              <a:rPr lang="tr-TR" sz="3200" b="1" dirty="0" err="1">
                <a:latin typeface="+mn-lt"/>
              </a:rPr>
              <a:t>Future</a:t>
            </a:r>
            <a:r>
              <a:rPr lang="tr-TR" sz="3200" b="1" dirty="0">
                <a:latin typeface="+mn-lt"/>
              </a:rPr>
              <a:t> </a:t>
            </a:r>
            <a:r>
              <a:rPr lang="tr-TR" sz="3200" b="1" dirty="0" err="1">
                <a:latin typeface="+mn-lt"/>
              </a:rPr>
              <a:t>Work</a:t>
            </a:r>
            <a:endParaRPr lang="tr-TR" sz="3200" b="1" dirty="0">
              <a:latin typeface="+mn-lt"/>
            </a:endParaRPr>
          </a:p>
        </p:txBody>
      </p:sp>
      <p:sp>
        <p:nvSpPr>
          <p:cNvPr id="3" name="İçerik Yer Tutucusu 2">
            <a:extLst>
              <a:ext uri="{FF2B5EF4-FFF2-40B4-BE49-F238E27FC236}">
                <a16:creationId xmlns:a16="http://schemas.microsoft.com/office/drawing/2014/main" id="{F3044A13-E103-6D5D-AAD2-69168C4A0188}"/>
              </a:ext>
            </a:extLst>
          </p:cNvPr>
          <p:cNvSpPr>
            <a:spLocks noGrp="1"/>
          </p:cNvSpPr>
          <p:nvPr>
            <p:ph idx="1"/>
          </p:nvPr>
        </p:nvSpPr>
        <p:spPr>
          <a:xfrm>
            <a:off x="838200" y="1618488"/>
            <a:ext cx="10515600" cy="4558475"/>
          </a:xfrm>
        </p:spPr>
        <p:txBody>
          <a:bodyPr>
            <a:normAutofit/>
          </a:bodyPr>
          <a:lstStyle/>
          <a:p>
            <a:pPr>
              <a:buNone/>
            </a:pPr>
            <a:r>
              <a:rPr lang="tr-TR" sz="1800" dirty="0" err="1"/>
              <a:t>While</a:t>
            </a:r>
            <a:r>
              <a:rPr lang="tr-TR" sz="1800" dirty="0"/>
              <a:t> </a:t>
            </a:r>
            <a:r>
              <a:rPr lang="tr-TR" sz="1800" dirty="0" err="1"/>
              <a:t>our</a:t>
            </a:r>
            <a:r>
              <a:rPr lang="tr-TR" sz="1800" dirty="0"/>
              <a:t> </a:t>
            </a:r>
            <a:r>
              <a:rPr lang="tr-TR" sz="1800" dirty="0" err="1"/>
              <a:t>system</a:t>
            </a:r>
            <a:r>
              <a:rPr lang="tr-TR" sz="1800" dirty="0"/>
              <a:t> </a:t>
            </a:r>
            <a:r>
              <a:rPr lang="tr-TR" sz="1800" dirty="0" err="1"/>
              <a:t>performs</a:t>
            </a:r>
            <a:r>
              <a:rPr lang="tr-TR" sz="1800" dirty="0"/>
              <a:t> </a:t>
            </a:r>
            <a:r>
              <a:rPr lang="tr-TR" sz="1800" dirty="0" err="1"/>
              <a:t>effectively</a:t>
            </a:r>
            <a:r>
              <a:rPr lang="tr-TR" sz="1800" dirty="0"/>
              <a:t> in </a:t>
            </a:r>
            <a:r>
              <a:rPr lang="tr-TR" sz="1800" dirty="0" err="1"/>
              <a:t>real</a:t>
            </a:r>
            <a:r>
              <a:rPr lang="tr-TR" sz="1800" dirty="0"/>
              <a:t>-time, </a:t>
            </a:r>
            <a:r>
              <a:rPr lang="tr-TR" sz="1800" dirty="0" err="1"/>
              <a:t>there</a:t>
            </a:r>
            <a:r>
              <a:rPr lang="tr-TR" sz="1800" dirty="0"/>
              <a:t> </a:t>
            </a:r>
            <a:r>
              <a:rPr lang="tr-TR" sz="1800" dirty="0" err="1"/>
              <a:t>are</a:t>
            </a:r>
            <a:r>
              <a:rPr lang="tr-TR" sz="1800" dirty="0"/>
              <a:t> </a:t>
            </a:r>
            <a:r>
              <a:rPr lang="tr-TR" sz="1800" dirty="0" err="1"/>
              <a:t>several</a:t>
            </a:r>
            <a:r>
              <a:rPr lang="tr-TR" sz="1800" dirty="0"/>
              <a:t> </a:t>
            </a:r>
            <a:r>
              <a:rPr lang="tr-TR" sz="1800" dirty="0" err="1"/>
              <a:t>areas</a:t>
            </a:r>
            <a:r>
              <a:rPr lang="tr-TR" sz="1800" dirty="0"/>
              <a:t> </a:t>
            </a:r>
            <a:r>
              <a:rPr lang="tr-TR" sz="1800" dirty="0" err="1"/>
              <a:t>for</a:t>
            </a:r>
            <a:r>
              <a:rPr lang="tr-TR" sz="1800" dirty="0"/>
              <a:t> </a:t>
            </a:r>
            <a:r>
              <a:rPr lang="tr-TR" sz="1800" dirty="0" err="1"/>
              <a:t>future</a:t>
            </a:r>
            <a:r>
              <a:rPr lang="tr-TR" sz="1800" dirty="0"/>
              <a:t> </a:t>
            </a:r>
            <a:r>
              <a:rPr lang="tr-TR" sz="1800" dirty="0" err="1"/>
              <a:t>improvement</a:t>
            </a:r>
            <a:r>
              <a:rPr lang="tr-TR" sz="1800" dirty="0"/>
              <a:t>:</a:t>
            </a:r>
          </a:p>
          <a:p>
            <a:pPr>
              <a:buFont typeface="+mj-lt"/>
              <a:buAutoNum type="arabicPeriod"/>
            </a:pPr>
            <a:r>
              <a:rPr lang="tr-TR" sz="1800" dirty="0"/>
              <a:t>📱 </a:t>
            </a:r>
            <a:r>
              <a:rPr lang="tr-TR" sz="1800" b="1" dirty="0"/>
              <a:t>Mobile </a:t>
            </a:r>
            <a:r>
              <a:rPr lang="tr-TR" sz="1800" b="1" dirty="0" err="1"/>
              <a:t>App</a:t>
            </a:r>
            <a:r>
              <a:rPr lang="tr-TR" sz="1800" b="1" dirty="0"/>
              <a:t> Integration</a:t>
            </a:r>
            <a:endParaRPr lang="tr-TR" sz="1800" dirty="0"/>
          </a:p>
          <a:p>
            <a:pPr marL="742950" lvl="1" indent="-285750">
              <a:buFont typeface="+mj-lt"/>
              <a:buAutoNum type="arabicPeriod"/>
            </a:pPr>
            <a:r>
              <a:rPr lang="tr-TR" sz="1800" dirty="0"/>
              <a:t>Remote </a:t>
            </a:r>
            <a:r>
              <a:rPr lang="tr-TR" sz="1800" dirty="0" err="1"/>
              <a:t>access</a:t>
            </a:r>
            <a:r>
              <a:rPr lang="tr-TR" sz="1800" dirty="0"/>
              <a:t> </a:t>
            </a:r>
            <a:r>
              <a:rPr lang="tr-TR" sz="1800" dirty="0" err="1"/>
              <a:t>control</a:t>
            </a:r>
            <a:r>
              <a:rPr lang="tr-TR" sz="1800" dirty="0"/>
              <a:t> </a:t>
            </a:r>
            <a:r>
              <a:rPr lang="tr-TR" sz="1800" dirty="0" err="1"/>
              <a:t>and</a:t>
            </a:r>
            <a:r>
              <a:rPr lang="tr-TR" sz="1800" dirty="0"/>
              <a:t> </a:t>
            </a:r>
            <a:r>
              <a:rPr lang="tr-TR" sz="1800" dirty="0" err="1"/>
              <a:t>user</a:t>
            </a:r>
            <a:r>
              <a:rPr lang="tr-TR" sz="1800" dirty="0"/>
              <a:t> </a:t>
            </a:r>
            <a:r>
              <a:rPr lang="tr-TR" sz="1800" dirty="0" err="1"/>
              <a:t>management</a:t>
            </a:r>
            <a:r>
              <a:rPr lang="tr-TR" sz="1800" dirty="0"/>
              <a:t> </a:t>
            </a:r>
            <a:r>
              <a:rPr lang="tr-TR" sz="1800" dirty="0" err="1"/>
              <a:t>via</a:t>
            </a:r>
            <a:r>
              <a:rPr lang="tr-TR" sz="1800" dirty="0"/>
              <a:t> </a:t>
            </a:r>
            <a:r>
              <a:rPr lang="tr-TR" sz="1800" dirty="0" err="1"/>
              <a:t>smartphone</a:t>
            </a:r>
            <a:endParaRPr lang="tr-TR" sz="1800" dirty="0"/>
          </a:p>
          <a:p>
            <a:pPr>
              <a:buFont typeface="+mj-lt"/>
              <a:buAutoNum type="arabicPeriod"/>
            </a:pPr>
            <a:r>
              <a:rPr lang="tr-TR" sz="1800" dirty="0"/>
              <a:t>🧠 </a:t>
            </a:r>
            <a:r>
              <a:rPr lang="tr-TR" sz="1800" b="1" dirty="0"/>
              <a:t>Model </a:t>
            </a:r>
            <a:r>
              <a:rPr lang="tr-TR" sz="1800" b="1" dirty="0" err="1"/>
              <a:t>Optimization</a:t>
            </a:r>
            <a:endParaRPr lang="tr-TR" sz="1800" dirty="0"/>
          </a:p>
          <a:p>
            <a:pPr marL="742950" lvl="1" indent="-285750">
              <a:buFont typeface="+mj-lt"/>
              <a:buAutoNum type="arabicPeriod"/>
            </a:pPr>
            <a:r>
              <a:rPr lang="tr-TR" sz="1800" dirty="0" err="1"/>
              <a:t>Replace</a:t>
            </a:r>
            <a:r>
              <a:rPr lang="tr-TR" sz="1800" dirty="0"/>
              <a:t> InceptionResNetV1 </a:t>
            </a:r>
            <a:r>
              <a:rPr lang="tr-TR" sz="1800" dirty="0" err="1"/>
              <a:t>with</a:t>
            </a:r>
            <a:r>
              <a:rPr lang="tr-TR" sz="1800" dirty="0"/>
              <a:t> a </a:t>
            </a:r>
            <a:r>
              <a:rPr lang="tr-TR" sz="1800" dirty="0" err="1"/>
              <a:t>more</a:t>
            </a:r>
            <a:r>
              <a:rPr lang="tr-TR" sz="1800" dirty="0"/>
              <a:t> </a:t>
            </a:r>
            <a:r>
              <a:rPr lang="tr-TR" sz="1800" dirty="0" err="1"/>
              <a:t>lightweight</a:t>
            </a:r>
            <a:r>
              <a:rPr lang="tr-TR" sz="1800" dirty="0"/>
              <a:t> model (</a:t>
            </a:r>
            <a:r>
              <a:rPr lang="tr-TR" sz="1800" dirty="0" err="1"/>
              <a:t>e.g</a:t>
            </a:r>
            <a:r>
              <a:rPr lang="tr-TR" sz="1800" dirty="0"/>
              <a:t>., </a:t>
            </a:r>
            <a:r>
              <a:rPr lang="tr-TR" sz="1800" dirty="0" err="1"/>
              <a:t>MobileFaceNet</a:t>
            </a:r>
            <a:r>
              <a:rPr lang="tr-TR" sz="1800" dirty="0"/>
              <a:t>) </a:t>
            </a:r>
            <a:r>
              <a:rPr lang="tr-TR" sz="1800" dirty="0" err="1"/>
              <a:t>for</a:t>
            </a:r>
            <a:r>
              <a:rPr lang="tr-TR" sz="1800" dirty="0"/>
              <a:t> </a:t>
            </a:r>
            <a:r>
              <a:rPr lang="tr-TR" sz="1800" dirty="0" err="1"/>
              <a:t>higher</a:t>
            </a:r>
            <a:r>
              <a:rPr lang="tr-TR" sz="1800" dirty="0"/>
              <a:t> FPS</a:t>
            </a:r>
          </a:p>
          <a:p>
            <a:pPr>
              <a:buFont typeface="+mj-lt"/>
              <a:buAutoNum type="arabicPeriod"/>
            </a:pPr>
            <a:r>
              <a:rPr lang="tr-TR" sz="1800" dirty="0"/>
              <a:t>🌐 </a:t>
            </a:r>
            <a:r>
              <a:rPr lang="tr-TR" sz="1800" b="1" dirty="0"/>
              <a:t>Cloud </a:t>
            </a:r>
            <a:r>
              <a:rPr lang="tr-TR" sz="1800" b="1" dirty="0" err="1"/>
              <a:t>Backup</a:t>
            </a:r>
            <a:r>
              <a:rPr lang="tr-TR" sz="1800" b="1" dirty="0"/>
              <a:t> (</a:t>
            </a:r>
            <a:r>
              <a:rPr lang="tr-TR" sz="1800" b="1" dirty="0" err="1"/>
              <a:t>Optional</a:t>
            </a:r>
            <a:r>
              <a:rPr lang="tr-TR" sz="1800" b="1" dirty="0"/>
              <a:t>)</a:t>
            </a:r>
            <a:endParaRPr lang="tr-TR" sz="1800" dirty="0"/>
          </a:p>
          <a:p>
            <a:pPr marL="742950" lvl="1" indent="-285750">
              <a:buFont typeface="+mj-lt"/>
              <a:buAutoNum type="arabicPeriod"/>
            </a:pPr>
            <a:r>
              <a:rPr lang="tr-TR" sz="1800" dirty="0" err="1"/>
              <a:t>Secure</a:t>
            </a:r>
            <a:r>
              <a:rPr lang="tr-TR" sz="1800" dirty="0"/>
              <a:t> data </a:t>
            </a:r>
            <a:r>
              <a:rPr lang="tr-TR" sz="1800" dirty="0" err="1"/>
              <a:t>backup</a:t>
            </a:r>
            <a:r>
              <a:rPr lang="tr-TR" sz="1800" dirty="0"/>
              <a:t> </a:t>
            </a:r>
            <a:r>
              <a:rPr lang="tr-TR" sz="1800" dirty="0" err="1"/>
              <a:t>or</a:t>
            </a:r>
            <a:r>
              <a:rPr lang="tr-TR" sz="1800" dirty="0"/>
              <a:t> </a:t>
            </a:r>
            <a:r>
              <a:rPr lang="tr-TR" sz="1800" dirty="0" err="1"/>
              <a:t>remote</a:t>
            </a:r>
            <a:r>
              <a:rPr lang="tr-TR" sz="1800" dirty="0"/>
              <a:t> </a:t>
            </a:r>
            <a:r>
              <a:rPr lang="tr-TR" sz="1800" dirty="0" err="1"/>
              <a:t>monitoring</a:t>
            </a:r>
            <a:r>
              <a:rPr lang="tr-TR" sz="1800" dirty="0"/>
              <a:t> </a:t>
            </a:r>
            <a:r>
              <a:rPr lang="tr-TR" sz="1800" dirty="0" err="1"/>
              <a:t>for</a:t>
            </a:r>
            <a:r>
              <a:rPr lang="tr-TR" sz="1800" dirty="0"/>
              <a:t> </a:t>
            </a:r>
            <a:r>
              <a:rPr lang="tr-TR" sz="1800" dirty="0" err="1"/>
              <a:t>enterprise-level</a:t>
            </a:r>
            <a:r>
              <a:rPr lang="tr-TR" sz="1800" dirty="0"/>
              <a:t> </a:t>
            </a:r>
            <a:r>
              <a:rPr lang="tr-TR" sz="1800" dirty="0" err="1"/>
              <a:t>use</a:t>
            </a:r>
            <a:endParaRPr lang="tr-TR" sz="1800" dirty="0"/>
          </a:p>
          <a:p>
            <a:pPr>
              <a:buFont typeface="+mj-lt"/>
              <a:buAutoNum type="arabicPeriod"/>
            </a:pPr>
            <a:r>
              <a:rPr lang="tr-TR" sz="1800" dirty="0"/>
              <a:t>🧑‍🦳 </a:t>
            </a:r>
            <a:r>
              <a:rPr lang="tr-TR" sz="1800" b="1" dirty="0"/>
              <a:t>Age-</a:t>
            </a:r>
            <a:r>
              <a:rPr lang="tr-TR" sz="1800" b="1" dirty="0" err="1"/>
              <a:t>Aware</a:t>
            </a:r>
            <a:r>
              <a:rPr lang="tr-TR" sz="1800" b="1" dirty="0"/>
              <a:t> </a:t>
            </a:r>
            <a:r>
              <a:rPr lang="tr-TR" sz="1800" b="1" dirty="0" err="1"/>
              <a:t>Updates</a:t>
            </a:r>
            <a:endParaRPr lang="tr-TR" sz="1800" dirty="0"/>
          </a:p>
          <a:p>
            <a:pPr marL="742950" lvl="1" indent="-285750">
              <a:buFont typeface="+mj-lt"/>
              <a:buAutoNum type="arabicPeriod"/>
            </a:pPr>
            <a:r>
              <a:rPr lang="tr-TR" sz="1800" dirty="0" err="1"/>
              <a:t>Adaptive</a:t>
            </a:r>
            <a:r>
              <a:rPr lang="tr-TR" sz="1800" dirty="0"/>
              <a:t> </a:t>
            </a:r>
            <a:r>
              <a:rPr lang="tr-TR" sz="1800" dirty="0" err="1"/>
              <a:t>learning</a:t>
            </a:r>
            <a:r>
              <a:rPr lang="tr-TR" sz="1800" dirty="0"/>
              <a:t> </a:t>
            </a:r>
            <a:r>
              <a:rPr lang="tr-TR" sz="1800" dirty="0" err="1"/>
              <a:t>to</a:t>
            </a:r>
            <a:r>
              <a:rPr lang="tr-TR" sz="1800" dirty="0"/>
              <a:t> </a:t>
            </a:r>
            <a:r>
              <a:rPr lang="tr-TR" sz="1800" dirty="0" err="1"/>
              <a:t>update</a:t>
            </a:r>
            <a:r>
              <a:rPr lang="tr-TR" sz="1800" dirty="0"/>
              <a:t> </a:t>
            </a:r>
            <a:r>
              <a:rPr lang="tr-TR" sz="1800" dirty="0" err="1"/>
              <a:t>embeddings</a:t>
            </a:r>
            <a:r>
              <a:rPr lang="tr-TR" sz="1800" dirty="0"/>
              <a:t> </a:t>
            </a:r>
            <a:r>
              <a:rPr lang="tr-TR" sz="1800" dirty="0" err="1"/>
              <a:t>over</a:t>
            </a:r>
            <a:r>
              <a:rPr lang="tr-TR" sz="1800" dirty="0"/>
              <a:t> time (</a:t>
            </a:r>
            <a:r>
              <a:rPr lang="tr-TR" sz="1800" dirty="0" err="1"/>
              <a:t>e.g</a:t>
            </a:r>
            <a:r>
              <a:rPr lang="tr-TR" sz="1800" dirty="0"/>
              <a:t>., </a:t>
            </a:r>
            <a:r>
              <a:rPr lang="tr-TR" sz="1800" dirty="0" err="1"/>
              <a:t>aging</a:t>
            </a:r>
            <a:r>
              <a:rPr lang="tr-TR" sz="1800" dirty="0"/>
              <a:t>, </a:t>
            </a:r>
            <a:r>
              <a:rPr lang="tr-TR" sz="1800" dirty="0" err="1"/>
              <a:t>appearance</a:t>
            </a:r>
            <a:r>
              <a:rPr lang="tr-TR" sz="1800" dirty="0"/>
              <a:t> </a:t>
            </a:r>
            <a:r>
              <a:rPr lang="tr-TR" sz="1800" dirty="0" err="1"/>
              <a:t>changes</a:t>
            </a:r>
            <a:r>
              <a:rPr lang="tr-TR" sz="1800" dirty="0"/>
              <a:t>)</a:t>
            </a:r>
          </a:p>
          <a:p>
            <a:pPr>
              <a:buFont typeface="+mj-lt"/>
              <a:buAutoNum type="arabicPeriod"/>
            </a:pPr>
            <a:r>
              <a:rPr lang="tr-TR" sz="1800" dirty="0"/>
              <a:t>🔦 </a:t>
            </a:r>
            <a:r>
              <a:rPr lang="tr-TR" sz="1800" b="1" dirty="0" err="1"/>
              <a:t>Low-light</a:t>
            </a:r>
            <a:r>
              <a:rPr lang="tr-TR" sz="1800" b="1" dirty="0"/>
              <a:t> </a:t>
            </a:r>
            <a:r>
              <a:rPr lang="tr-TR" sz="1800" b="1" dirty="0" err="1"/>
              <a:t>Enhancements</a:t>
            </a:r>
            <a:endParaRPr lang="tr-TR" sz="1800" dirty="0"/>
          </a:p>
          <a:p>
            <a:pPr marL="742950" lvl="1" indent="-285750">
              <a:buFont typeface="+mj-lt"/>
              <a:buAutoNum type="arabicPeriod"/>
            </a:pPr>
            <a:r>
              <a:rPr lang="tr-TR" sz="1800" dirty="0" err="1"/>
              <a:t>Integrate</a:t>
            </a:r>
            <a:r>
              <a:rPr lang="tr-TR" sz="1800" dirty="0"/>
              <a:t> IR </a:t>
            </a:r>
            <a:r>
              <a:rPr lang="tr-TR" sz="1800" dirty="0" err="1"/>
              <a:t>camera</a:t>
            </a:r>
            <a:r>
              <a:rPr lang="tr-TR" sz="1800" dirty="0"/>
              <a:t> </a:t>
            </a:r>
            <a:r>
              <a:rPr lang="tr-TR" sz="1800" dirty="0" err="1"/>
              <a:t>or</a:t>
            </a:r>
            <a:r>
              <a:rPr lang="tr-TR" sz="1800" dirty="0"/>
              <a:t> </a:t>
            </a:r>
            <a:r>
              <a:rPr lang="tr-TR" sz="1800" dirty="0" err="1"/>
              <a:t>preprocessing</a:t>
            </a:r>
            <a:r>
              <a:rPr lang="tr-TR" sz="1800" dirty="0"/>
              <a:t> </a:t>
            </a:r>
            <a:r>
              <a:rPr lang="tr-TR" sz="1800" dirty="0" err="1"/>
              <a:t>to</a:t>
            </a:r>
            <a:r>
              <a:rPr lang="tr-TR" sz="1800" dirty="0"/>
              <a:t> </a:t>
            </a:r>
            <a:r>
              <a:rPr lang="tr-TR" sz="1800" dirty="0" err="1"/>
              <a:t>handle</a:t>
            </a:r>
            <a:r>
              <a:rPr lang="tr-TR" sz="1800" dirty="0"/>
              <a:t> </a:t>
            </a:r>
            <a:r>
              <a:rPr lang="tr-TR" sz="1800" dirty="0" err="1"/>
              <a:t>dark</a:t>
            </a:r>
            <a:r>
              <a:rPr lang="tr-TR" sz="1800" dirty="0"/>
              <a:t> </a:t>
            </a:r>
            <a:r>
              <a:rPr lang="tr-TR" sz="1800" dirty="0" err="1"/>
              <a:t>environments</a:t>
            </a:r>
            <a:endParaRPr lang="tr-TR" sz="1800" dirty="0"/>
          </a:p>
          <a:p>
            <a:pPr marL="0" indent="0">
              <a:buNone/>
            </a:pPr>
            <a:endParaRPr lang="tr-TR" sz="1800" dirty="0"/>
          </a:p>
        </p:txBody>
      </p:sp>
      <p:sp>
        <p:nvSpPr>
          <p:cNvPr id="4" name="Slayt Numarası Yer Tutucusu 3">
            <a:extLst>
              <a:ext uri="{FF2B5EF4-FFF2-40B4-BE49-F238E27FC236}">
                <a16:creationId xmlns:a16="http://schemas.microsoft.com/office/drawing/2014/main" id="{3F9C47A6-8E53-3BCF-8266-482555EBEEA9}"/>
              </a:ext>
            </a:extLst>
          </p:cNvPr>
          <p:cNvSpPr>
            <a:spLocks noGrp="1"/>
          </p:cNvSpPr>
          <p:nvPr>
            <p:ph type="sldNum" sz="quarter" idx="12"/>
          </p:nvPr>
        </p:nvSpPr>
        <p:spPr/>
        <p:txBody>
          <a:bodyPr/>
          <a:lstStyle/>
          <a:p>
            <a:fld id="{F5D97297-0B9E-4337-9DDF-CF41C1E0FB18}" type="slidenum">
              <a:rPr lang="tr-TR" smtClean="0"/>
              <a:t>15</a:t>
            </a:fld>
            <a:endParaRPr lang="tr-TR" dirty="0"/>
          </a:p>
        </p:txBody>
      </p:sp>
    </p:spTree>
    <p:extLst>
      <p:ext uri="{BB962C8B-B14F-4D97-AF65-F5344CB8AC3E}">
        <p14:creationId xmlns:p14="http://schemas.microsoft.com/office/powerpoint/2010/main" val="858273940"/>
      </p:ext>
    </p:extLst>
  </p:cSld>
  <p:clrMapOvr>
    <a:masterClrMapping/>
  </p:clrMapOvr>
  <mc:AlternateContent xmlns:mc="http://schemas.openxmlformats.org/markup-compatibility/2006" xmlns:p14="http://schemas.microsoft.com/office/powerpoint/2010/main">
    <mc:Choice Requires="p14">
      <p:transition spd="slow" p14:dur="2000" advTm="28035"/>
    </mc:Choice>
    <mc:Fallback xmlns="">
      <p:transition spd="slow" advTm="2803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2A6B4F5D-6636-4C50-A98E-C96BCD7C2162}"/>
              </a:ext>
            </a:extLst>
          </p:cNvPr>
          <p:cNvSpPr>
            <a:spLocks noGrp="1"/>
          </p:cNvSpPr>
          <p:nvPr>
            <p:ph type="ctrTitle"/>
          </p:nvPr>
        </p:nvSpPr>
        <p:spPr>
          <a:xfrm>
            <a:off x="1524000" y="1689904"/>
            <a:ext cx="9144000" cy="995423"/>
          </a:xfrm>
        </p:spPr>
        <p:txBody>
          <a:bodyPr>
            <a:normAutofit/>
          </a:bodyPr>
          <a:lstStyle/>
          <a:p>
            <a:r>
              <a:rPr lang="tr-TR" b="1" dirty="0">
                <a:solidFill>
                  <a:srgbClr val="FF0000"/>
                </a:solidFill>
                <a:effectLst>
                  <a:outerShdw blurRad="38100" dist="38100" dir="2700000" algn="tl">
                    <a:srgbClr val="000000">
                      <a:alpha val="43137"/>
                    </a:srgbClr>
                  </a:outerShdw>
                </a:effectLst>
              </a:rPr>
              <a:t>Teşekkürler!</a:t>
            </a:r>
            <a:endParaRPr lang="en-US"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65038790"/>
      </p:ext>
    </p:extLst>
  </p:cSld>
  <p:clrMapOvr>
    <a:masterClrMapping/>
  </p:clrMapOvr>
  <mc:AlternateContent xmlns:mc="http://schemas.openxmlformats.org/markup-compatibility/2006" xmlns:p14="http://schemas.microsoft.com/office/powerpoint/2010/main">
    <mc:Choice Requires="p14">
      <p:transition spd="med" advTm="5359">
        <p14:flip dir="r"/>
      </p:transition>
    </mc:Choice>
    <mc:Fallback xmlns="">
      <p:transition spd="med" advTm="535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6D0B3-F90C-7B56-4BDA-BD8024272E04}"/>
            </a:ext>
          </a:extLst>
        </p:cNvPr>
        <p:cNvGrpSpPr/>
        <p:nvPr/>
      </p:nvGrpSpPr>
      <p:grpSpPr>
        <a:xfrm>
          <a:off x="0" y="0"/>
          <a:ext cx="0" cy="0"/>
          <a:chOff x="0" y="0"/>
          <a:chExt cx="0" cy="0"/>
        </a:xfrm>
      </p:grpSpPr>
      <p:sp>
        <p:nvSpPr>
          <p:cNvPr id="2" name="Unvan 1">
            <a:extLst>
              <a:ext uri="{FF2B5EF4-FFF2-40B4-BE49-F238E27FC236}">
                <a16:creationId xmlns:a16="http://schemas.microsoft.com/office/drawing/2014/main" id="{5F418DD1-DEB9-1FE7-7686-52FF59487FD8}"/>
              </a:ext>
            </a:extLst>
          </p:cNvPr>
          <p:cNvSpPr>
            <a:spLocks noGrp="1"/>
          </p:cNvSpPr>
          <p:nvPr>
            <p:ph type="title"/>
          </p:nvPr>
        </p:nvSpPr>
        <p:spPr>
          <a:xfrm>
            <a:off x="838200" y="392557"/>
            <a:ext cx="10515600" cy="1325563"/>
          </a:xfrm>
        </p:spPr>
        <p:txBody>
          <a:bodyPr anchor="ctr">
            <a:normAutofit/>
          </a:bodyPr>
          <a:lstStyle/>
          <a:p>
            <a:r>
              <a:rPr lang="tr-TR" sz="3200" b="1" dirty="0">
                <a:latin typeface="+mn-lt"/>
              </a:rPr>
              <a:t> </a:t>
            </a:r>
            <a:r>
              <a:rPr lang="tr-TR" sz="3200" b="1" dirty="0" err="1">
                <a:latin typeface="+mn-lt"/>
              </a:rPr>
              <a:t>Contents</a:t>
            </a:r>
            <a:endParaRPr lang="tr-TR" sz="3200" b="1" dirty="0">
              <a:latin typeface="+mn-lt"/>
            </a:endParaRPr>
          </a:p>
        </p:txBody>
      </p:sp>
      <p:sp>
        <p:nvSpPr>
          <p:cNvPr id="4" name="Slayt Numarası Yer Tutucusu 3">
            <a:extLst>
              <a:ext uri="{FF2B5EF4-FFF2-40B4-BE49-F238E27FC236}">
                <a16:creationId xmlns:a16="http://schemas.microsoft.com/office/drawing/2014/main" id="{572E7D4D-865A-7695-8568-204B2D58A7CE}"/>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r>
              <a:rPr lang="tr-TR" sz="1900" dirty="0"/>
              <a:t>2</a:t>
            </a:r>
          </a:p>
        </p:txBody>
      </p:sp>
      <p:sp>
        <p:nvSpPr>
          <p:cNvPr id="9" name="Metin kutusu 8">
            <a:extLst>
              <a:ext uri="{FF2B5EF4-FFF2-40B4-BE49-F238E27FC236}">
                <a16:creationId xmlns:a16="http://schemas.microsoft.com/office/drawing/2014/main" id="{1F3D502D-9ADE-D676-B488-3A13FD368F27}"/>
              </a:ext>
            </a:extLst>
          </p:cNvPr>
          <p:cNvSpPr txBox="1"/>
          <p:nvPr/>
        </p:nvSpPr>
        <p:spPr>
          <a:xfrm>
            <a:off x="838200" y="1920240"/>
            <a:ext cx="10515600" cy="3046988"/>
          </a:xfrm>
          <a:prstGeom prst="rect">
            <a:avLst/>
          </a:prstGeom>
          <a:noFill/>
        </p:spPr>
        <p:txBody>
          <a:bodyPr wrap="square" rtlCol="0">
            <a:spAutoFit/>
          </a:bodyPr>
          <a:lstStyle/>
          <a:p>
            <a:pPr marL="285750" indent="-285750">
              <a:buFont typeface="Arial" panose="020B0604020202020204" pitchFamily="34" charset="0"/>
              <a:buChar char="•"/>
            </a:pPr>
            <a:r>
              <a:rPr lang="tr-TR" sz="2400" dirty="0" err="1"/>
              <a:t>Abstract</a:t>
            </a:r>
            <a:endParaRPr lang="tr-TR" sz="2400" dirty="0"/>
          </a:p>
          <a:p>
            <a:pPr marL="285750" indent="-285750">
              <a:buFont typeface="Arial" panose="020B0604020202020204" pitchFamily="34" charset="0"/>
              <a:buChar char="•"/>
            </a:pPr>
            <a:r>
              <a:rPr lang="tr-TR" sz="2400" dirty="0" err="1"/>
              <a:t>Aim</a:t>
            </a:r>
            <a:r>
              <a:rPr lang="tr-TR" sz="2400" dirty="0"/>
              <a:t> of </a:t>
            </a:r>
            <a:r>
              <a:rPr lang="tr-TR" sz="2400" dirty="0" err="1"/>
              <a:t>the</a:t>
            </a:r>
            <a:r>
              <a:rPr lang="tr-TR" sz="2400" dirty="0"/>
              <a:t> Project</a:t>
            </a:r>
          </a:p>
          <a:p>
            <a:pPr marL="285750" indent="-285750">
              <a:buFont typeface="Arial" panose="020B0604020202020204" pitchFamily="34" charset="0"/>
              <a:buChar char="•"/>
            </a:pPr>
            <a:r>
              <a:rPr lang="tr-TR" sz="2400" dirty="0" err="1"/>
              <a:t>Materials</a:t>
            </a:r>
            <a:endParaRPr lang="tr-TR" sz="2400" dirty="0"/>
          </a:p>
          <a:p>
            <a:pPr marL="285750" indent="-285750">
              <a:buFont typeface="Arial" panose="020B0604020202020204" pitchFamily="34" charset="0"/>
              <a:buChar char="•"/>
            </a:pPr>
            <a:r>
              <a:rPr lang="tr-TR" sz="2400" dirty="0" err="1"/>
              <a:t>System</a:t>
            </a:r>
            <a:r>
              <a:rPr lang="tr-TR" sz="2400" dirty="0"/>
              <a:t> </a:t>
            </a:r>
            <a:r>
              <a:rPr lang="tr-TR" sz="2400" dirty="0" err="1"/>
              <a:t>Overview</a:t>
            </a:r>
            <a:endParaRPr lang="tr-TR" sz="2400" dirty="0"/>
          </a:p>
          <a:p>
            <a:pPr marL="285750" indent="-285750">
              <a:buFont typeface="Arial" panose="020B0604020202020204" pitchFamily="34" charset="0"/>
              <a:buChar char="•"/>
            </a:pPr>
            <a:r>
              <a:rPr lang="tr-TR" sz="2400" dirty="0" err="1"/>
              <a:t>Face</a:t>
            </a:r>
            <a:r>
              <a:rPr lang="tr-TR" sz="2400" dirty="0"/>
              <a:t> </a:t>
            </a:r>
            <a:r>
              <a:rPr lang="tr-TR" sz="2400" dirty="0" err="1"/>
              <a:t>Detection</a:t>
            </a:r>
            <a:r>
              <a:rPr lang="tr-TR" sz="2400" dirty="0"/>
              <a:t> </a:t>
            </a:r>
            <a:r>
              <a:rPr lang="tr-TR" sz="2400" dirty="0" err="1"/>
              <a:t>Methods</a:t>
            </a:r>
            <a:endParaRPr lang="tr-TR" sz="2400" dirty="0"/>
          </a:p>
          <a:p>
            <a:pPr marL="285750" indent="-285750">
              <a:buFont typeface="Arial" panose="020B0604020202020204" pitchFamily="34" charset="0"/>
              <a:buChar char="•"/>
            </a:pPr>
            <a:r>
              <a:rPr lang="tr-TR" sz="2400" dirty="0" err="1"/>
              <a:t>Face</a:t>
            </a:r>
            <a:r>
              <a:rPr lang="tr-TR" sz="2400" dirty="0"/>
              <a:t> </a:t>
            </a:r>
            <a:r>
              <a:rPr lang="tr-TR" sz="2400" dirty="0" err="1"/>
              <a:t>Recognition</a:t>
            </a:r>
            <a:r>
              <a:rPr lang="tr-TR" sz="2400" dirty="0"/>
              <a:t> </a:t>
            </a:r>
            <a:r>
              <a:rPr lang="tr-TR" sz="2400" dirty="0" err="1"/>
              <a:t>Process</a:t>
            </a:r>
            <a:endParaRPr lang="tr-TR" sz="2400" dirty="0"/>
          </a:p>
          <a:p>
            <a:pPr marL="285750" indent="-285750">
              <a:buFont typeface="Arial" panose="020B0604020202020204" pitchFamily="34" charset="0"/>
              <a:buChar char="•"/>
            </a:pPr>
            <a:r>
              <a:rPr lang="tr-TR" sz="2400" dirty="0" err="1"/>
              <a:t>Liveness</a:t>
            </a:r>
            <a:r>
              <a:rPr lang="tr-TR" sz="2400" dirty="0"/>
              <a:t> </a:t>
            </a:r>
            <a:r>
              <a:rPr lang="tr-TR" sz="2400" dirty="0" err="1"/>
              <a:t>Detection</a:t>
            </a:r>
            <a:endParaRPr lang="tr-TR" sz="2400" dirty="0"/>
          </a:p>
          <a:p>
            <a:pPr marL="285750" indent="-285750">
              <a:buFont typeface="Arial" panose="020B0604020202020204" pitchFamily="34" charset="0"/>
              <a:buChar char="•"/>
            </a:pPr>
            <a:endParaRPr lang="tr-TR" sz="2400" dirty="0"/>
          </a:p>
        </p:txBody>
      </p:sp>
    </p:spTree>
    <p:extLst>
      <p:ext uri="{BB962C8B-B14F-4D97-AF65-F5344CB8AC3E}">
        <p14:creationId xmlns:p14="http://schemas.microsoft.com/office/powerpoint/2010/main" val="3565695837"/>
      </p:ext>
    </p:extLst>
  </p:cSld>
  <p:clrMapOvr>
    <a:masterClrMapping/>
  </p:clrMapOvr>
  <mc:AlternateContent xmlns:mc="http://schemas.openxmlformats.org/markup-compatibility/2006" xmlns:p14="http://schemas.microsoft.com/office/powerpoint/2010/main">
    <mc:Choice Requires="p14">
      <p:transition spd="slow" p14:dur="2000" advTm="11379"/>
    </mc:Choice>
    <mc:Fallback xmlns="">
      <p:transition spd="slow" advTm="113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5"/>
            <a:ext cx="10515600" cy="1325563"/>
          </a:xfrm>
        </p:spPr>
        <p:txBody>
          <a:bodyPr anchor="ctr">
            <a:normAutofit/>
          </a:bodyPr>
          <a:lstStyle/>
          <a:p>
            <a:r>
              <a:rPr lang="tr-TR" sz="3200" b="1" dirty="0">
                <a:latin typeface="+mn-lt"/>
              </a:rPr>
              <a:t> </a:t>
            </a:r>
            <a:r>
              <a:rPr lang="tr-TR" sz="3200" b="1" dirty="0" err="1">
                <a:latin typeface="+mn-lt"/>
              </a:rPr>
              <a:t>Abstract</a:t>
            </a:r>
            <a:endParaRPr lang="tr-TR" sz="3200" b="1" dirty="0">
              <a:latin typeface="+mn-lt"/>
            </a:endParaRPr>
          </a:p>
        </p:txBody>
      </p:sp>
      <p:pic>
        <p:nvPicPr>
          <p:cNvPr id="6" name="Resim 5" descr="metin, insan yüzü, kişi, şahıs, çizgi film içeren bir resim">
            <a:extLst>
              <a:ext uri="{FF2B5EF4-FFF2-40B4-BE49-F238E27FC236}">
                <a16:creationId xmlns:a16="http://schemas.microsoft.com/office/drawing/2014/main" id="{518B0C0E-4FA9-2962-B4B0-B4F5CD1404E9}"/>
              </a:ext>
            </a:extLst>
          </p:cNvPr>
          <p:cNvPicPr>
            <a:picLocks noChangeAspect="1"/>
          </p:cNvPicPr>
          <p:nvPr/>
        </p:nvPicPr>
        <p:blipFill>
          <a:blip r:embed="rId3"/>
          <a:stretch>
            <a:fillRect/>
          </a:stretch>
        </p:blipFill>
        <p:spPr>
          <a:xfrm>
            <a:off x="1253331" y="1825625"/>
            <a:ext cx="4351338" cy="4351338"/>
          </a:xfrm>
          <a:prstGeom prst="rect">
            <a:avLst/>
          </a:prstGeom>
          <a:noFill/>
        </p:spPr>
      </p:pic>
      <p:sp>
        <p:nvSpPr>
          <p:cNvPr id="3" name="İçerik Yer Tutucusu 2"/>
          <p:cNvSpPr>
            <a:spLocks noGrp="1"/>
          </p:cNvSpPr>
          <p:nvPr>
            <p:ph sz="half" idx="2"/>
          </p:nvPr>
        </p:nvSpPr>
        <p:spPr>
          <a:xfrm>
            <a:off x="5916168" y="1690688"/>
            <a:ext cx="5879592" cy="4486275"/>
          </a:xfrm>
        </p:spPr>
        <p:txBody>
          <a:bodyPr>
            <a:noAutofit/>
          </a:bodyPr>
          <a:lstStyle/>
          <a:p>
            <a:pPr marL="0" indent="0">
              <a:buNone/>
            </a:pPr>
            <a:r>
              <a:rPr lang="tr-TR" sz="1800" dirty="0"/>
              <a:t>  </a:t>
            </a:r>
            <a:r>
              <a:rPr lang="en-US" sz="1800" dirty="0"/>
              <a:t>This project presents a smart door lock system that operates on a Raspberry Pi 4 Model B, incorporating deep learning–based face recognition and liveness detection.</a:t>
            </a:r>
            <a:endParaRPr lang="tr-TR" sz="800" dirty="0"/>
          </a:p>
          <a:p>
            <a:pPr marL="0" indent="0">
              <a:buNone/>
            </a:pPr>
            <a:r>
              <a:rPr lang="en-US" sz="1800" dirty="0"/>
              <a:t> The system utilizes the MTCNN algorithm to accurately detect faces under various conditions, while HAAR-Cascade and HOG methods are employed to reduce computational load. Facial verification is conducted using the InceptionResNetV1 model via the </a:t>
            </a:r>
            <a:r>
              <a:rPr lang="en-US" sz="1800" dirty="0" err="1"/>
              <a:t>FaceNet-PyTorch</a:t>
            </a:r>
            <a:r>
              <a:rPr lang="en-US" sz="1800" dirty="0"/>
              <a:t> library, and spoof attempts are mitigated using a TensorFlow Lite–based liveness detector capable of identifying photo and video attacks.</a:t>
            </a:r>
            <a:endParaRPr lang="tr-TR" sz="1800" dirty="0"/>
          </a:p>
          <a:p>
            <a:pPr marL="0" indent="0">
              <a:buNone/>
            </a:pPr>
            <a:r>
              <a:rPr lang="en-US" sz="1800" dirty="0"/>
              <a:t> When a recognized face is detected, the system sends an unlock command to the solenoid lock; otherwise, the lock remains closed. The system achieves a recognition accuracy of approximately 96.8% at 0.8 FPS, offering a secure and cost-effective solution for access control.</a:t>
            </a:r>
          </a:p>
        </p:txBody>
      </p:sp>
      <p:sp>
        <p:nvSpPr>
          <p:cNvPr id="4" name="Slayt Numarası Yer Tutucusu 3"/>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r>
              <a:rPr lang="tr-TR" sz="1900" dirty="0"/>
              <a:t>3</a:t>
            </a:r>
          </a:p>
        </p:txBody>
      </p:sp>
    </p:spTree>
    <p:extLst>
      <p:ext uri="{BB962C8B-B14F-4D97-AF65-F5344CB8AC3E}">
        <p14:creationId xmlns:p14="http://schemas.microsoft.com/office/powerpoint/2010/main" val="2995218687"/>
      </p:ext>
    </p:extLst>
  </p:cSld>
  <p:clrMapOvr>
    <a:masterClrMapping/>
  </p:clrMapOvr>
  <mc:AlternateContent xmlns:mc="http://schemas.openxmlformats.org/markup-compatibility/2006" xmlns:p14="http://schemas.microsoft.com/office/powerpoint/2010/main">
    <mc:Choice Requires="p14">
      <p:transition spd="slow" p14:dur="2000" advTm="67155"/>
    </mc:Choice>
    <mc:Fallback xmlns="">
      <p:transition spd="slow" advTm="6715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B2508E-FE7A-454C-BC9B-D5FFC34CCEF3}"/>
              </a:ext>
            </a:extLst>
          </p:cNvPr>
          <p:cNvSpPr>
            <a:spLocks noGrp="1"/>
          </p:cNvSpPr>
          <p:nvPr>
            <p:ph type="title"/>
          </p:nvPr>
        </p:nvSpPr>
        <p:spPr/>
        <p:txBody>
          <a:bodyPr>
            <a:normAutofit/>
          </a:bodyPr>
          <a:lstStyle/>
          <a:p>
            <a:r>
              <a:rPr lang="tr-TR" sz="3200" b="1">
                <a:latin typeface="+mn-lt"/>
              </a:rPr>
              <a:t>Aim of the Project</a:t>
            </a:r>
            <a:endParaRPr lang="tr-TR" sz="3200" b="1" dirty="0">
              <a:latin typeface="+mn-lt"/>
            </a:endParaRPr>
          </a:p>
        </p:txBody>
      </p:sp>
      <p:sp>
        <p:nvSpPr>
          <p:cNvPr id="3" name="İçerik Yer Tutucusu 2">
            <a:extLst>
              <a:ext uri="{FF2B5EF4-FFF2-40B4-BE49-F238E27FC236}">
                <a16:creationId xmlns:a16="http://schemas.microsoft.com/office/drawing/2014/main" id="{111E6711-1E84-46D1-AC45-C6FAE74C48D8}"/>
              </a:ext>
            </a:extLst>
          </p:cNvPr>
          <p:cNvSpPr>
            <a:spLocks noGrp="1"/>
          </p:cNvSpPr>
          <p:nvPr>
            <p:ph idx="1"/>
          </p:nvPr>
        </p:nvSpPr>
        <p:spPr/>
        <p:txBody>
          <a:bodyPr/>
          <a:lstStyle/>
          <a:p>
            <a:pPr marL="0" indent="0">
              <a:buNone/>
            </a:pPr>
            <a:endParaRPr lang="tr-TR" sz="1800">
              <a:solidFill>
                <a:srgbClr val="FF0000"/>
              </a:solidFill>
            </a:endParaRPr>
          </a:p>
          <a:p>
            <a:pPr marL="0" indent="0">
              <a:buNone/>
            </a:pPr>
            <a:endParaRPr lang="tr-TR">
              <a:solidFill>
                <a:srgbClr val="FF0000"/>
              </a:solidFill>
            </a:endParaRPr>
          </a:p>
          <a:p>
            <a:endParaRPr lang="en-US" dirty="0">
              <a:solidFill>
                <a:srgbClr val="FF0000"/>
              </a:solidFill>
            </a:endParaRPr>
          </a:p>
        </p:txBody>
      </p:sp>
      <p:sp>
        <p:nvSpPr>
          <p:cNvPr id="4" name="Slayt Numarası Yer Tutucusu 3">
            <a:extLst>
              <a:ext uri="{FF2B5EF4-FFF2-40B4-BE49-F238E27FC236}">
                <a16:creationId xmlns:a16="http://schemas.microsoft.com/office/drawing/2014/main" id="{0EF63271-902B-4E04-AFC1-D1262D3401D1}"/>
              </a:ext>
            </a:extLst>
          </p:cNvPr>
          <p:cNvSpPr>
            <a:spLocks noGrp="1"/>
          </p:cNvSpPr>
          <p:nvPr>
            <p:ph type="sldNum" sz="quarter" idx="12"/>
          </p:nvPr>
        </p:nvSpPr>
        <p:spPr/>
        <p:txBody>
          <a:bodyPr/>
          <a:lstStyle/>
          <a:p>
            <a:r>
              <a:rPr lang="tr-TR" dirty="0"/>
              <a:t>4</a:t>
            </a:r>
          </a:p>
        </p:txBody>
      </p:sp>
      <p:graphicFrame>
        <p:nvGraphicFramePr>
          <p:cNvPr id="6" name="Tablo 5">
            <a:extLst>
              <a:ext uri="{FF2B5EF4-FFF2-40B4-BE49-F238E27FC236}">
                <a16:creationId xmlns:a16="http://schemas.microsoft.com/office/drawing/2014/main" id="{6F9E2196-2A71-9431-DF3F-293EF0B0D633}"/>
              </a:ext>
            </a:extLst>
          </p:cNvPr>
          <p:cNvGraphicFramePr>
            <a:graphicFrameLocks noGrp="1"/>
          </p:cNvGraphicFramePr>
          <p:nvPr>
            <p:extLst>
              <p:ext uri="{D42A27DB-BD31-4B8C-83A1-F6EECF244321}">
                <p14:modId xmlns:p14="http://schemas.microsoft.com/office/powerpoint/2010/main" val="2070833464"/>
              </p:ext>
            </p:extLst>
          </p:nvPr>
        </p:nvGraphicFramePr>
        <p:xfrm>
          <a:off x="838200" y="1690688"/>
          <a:ext cx="10515600" cy="4093685"/>
        </p:xfrm>
        <a:graphic>
          <a:graphicData uri="http://schemas.openxmlformats.org/drawingml/2006/table">
            <a:tbl>
              <a:tblPr/>
              <a:tblGrid>
                <a:gridCol w="5257800">
                  <a:extLst>
                    <a:ext uri="{9D8B030D-6E8A-4147-A177-3AD203B41FA5}">
                      <a16:colId xmlns:a16="http://schemas.microsoft.com/office/drawing/2014/main" val="3512337304"/>
                    </a:ext>
                  </a:extLst>
                </a:gridCol>
                <a:gridCol w="5257800">
                  <a:extLst>
                    <a:ext uri="{9D8B030D-6E8A-4147-A177-3AD203B41FA5}">
                      <a16:colId xmlns:a16="http://schemas.microsoft.com/office/drawing/2014/main" val="258984941"/>
                    </a:ext>
                  </a:extLst>
                </a:gridCol>
              </a:tblGrid>
              <a:tr h="419865">
                <a:tc>
                  <a:txBody>
                    <a:bodyPr/>
                    <a:lstStyle/>
                    <a:p>
                      <a:r>
                        <a:rPr lang="tr-TR" dirty="0"/>
                        <a:t>🔍 </a:t>
                      </a:r>
                      <a:r>
                        <a:rPr lang="tr-TR" sz="2000" b="1" dirty="0" err="1"/>
                        <a:t>Objective</a:t>
                      </a:r>
                      <a:endParaRPr lang="tr-TR" sz="2000" dirty="0"/>
                    </a:p>
                  </a:txBody>
                  <a:tcPr anchor="ctr">
                    <a:lnL>
                      <a:noFill/>
                    </a:lnL>
                    <a:lnR>
                      <a:noFill/>
                    </a:lnR>
                    <a:lnT>
                      <a:noFill/>
                    </a:lnT>
                    <a:lnB>
                      <a:noFill/>
                    </a:lnB>
                    <a:noFill/>
                  </a:tcPr>
                </a:tc>
                <a:tc>
                  <a:txBody>
                    <a:bodyPr/>
                    <a:lstStyle/>
                    <a:p>
                      <a:r>
                        <a:rPr lang="tr-TR" dirty="0"/>
                        <a:t>🧠 </a:t>
                      </a:r>
                      <a:r>
                        <a:rPr lang="tr-TR" sz="2000" b="1" dirty="0" err="1"/>
                        <a:t>Description</a:t>
                      </a:r>
                      <a:endParaRPr lang="tr-TR" sz="2000" dirty="0"/>
                    </a:p>
                  </a:txBody>
                  <a:tcPr anchor="ctr">
                    <a:lnL>
                      <a:noFill/>
                    </a:lnL>
                    <a:lnR>
                      <a:noFill/>
                    </a:lnR>
                    <a:lnT>
                      <a:noFill/>
                    </a:lnT>
                    <a:lnB>
                      <a:noFill/>
                    </a:lnB>
                    <a:noFill/>
                  </a:tcPr>
                </a:tc>
                <a:extLst>
                  <a:ext uri="{0D108BD9-81ED-4DB2-BD59-A6C34878D82A}">
                    <a16:rowId xmlns:a16="http://schemas.microsoft.com/office/drawing/2014/main" val="2767606530"/>
                  </a:ext>
                </a:extLst>
              </a:tr>
              <a:tr h="734764">
                <a:tc>
                  <a:txBody>
                    <a:bodyPr/>
                    <a:lstStyle/>
                    <a:p>
                      <a:r>
                        <a:rPr lang="tr-TR" dirty="0"/>
                        <a:t>👁️‍🗨️ </a:t>
                      </a:r>
                      <a:r>
                        <a:rPr lang="tr-TR" dirty="0" err="1"/>
                        <a:t>Face</a:t>
                      </a:r>
                      <a:r>
                        <a:rPr lang="tr-TR" dirty="0"/>
                        <a:t> </a:t>
                      </a:r>
                      <a:r>
                        <a:rPr lang="tr-TR" dirty="0" err="1"/>
                        <a:t>Recognition-Based</a:t>
                      </a:r>
                      <a:r>
                        <a:rPr lang="tr-TR" dirty="0"/>
                        <a:t> Access</a:t>
                      </a:r>
                    </a:p>
                  </a:txBody>
                  <a:tcPr anchor="ctr">
                    <a:lnL>
                      <a:noFill/>
                    </a:lnL>
                    <a:lnR>
                      <a:noFill/>
                    </a:lnR>
                    <a:lnT>
                      <a:noFill/>
                    </a:lnT>
                    <a:lnB>
                      <a:noFill/>
                    </a:lnB>
                    <a:noFill/>
                  </a:tcPr>
                </a:tc>
                <a:tc>
                  <a:txBody>
                    <a:bodyPr/>
                    <a:lstStyle/>
                    <a:p>
                      <a:r>
                        <a:rPr lang="en-US"/>
                        <a:t>Automatically unlocks the door by recognizing registered users’ faces.</a:t>
                      </a:r>
                    </a:p>
                  </a:txBody>
                  <a:tcPr anchor="ctr">
                    <a:lnL>
                      <a:noFill/>
                    </a:lnL>
                    <a:lnR>
                      <a:noFill/>
                    </a:lnR>
                    <a:lnT>
                      <a:noFill/>
                    </a:lnT>
                    <a:lnB>
                      <a:noFill/>
                    </a:lnB>
                    <a:noFill/>
                  </a:tcPr>
                </a:tc>
                <a:extLst>
                  <a:ext uri="{0D108BD9-81ED-4DB2-BD59-A6C34878D82A}">
                    <a16:rowId xmlns:a16="http://schemas.microsoft.com/office/drawing/2014/main" val="4188673523"/>
                  </a:ext>
                </a:extLst>
              </a:tr>
              <a:tr h="734764">
                <a:tc>
                  <a:txBody>
                    <a:bodyPr/>
                    <a:lstStyle/>
                    <a:p>
                      <a:r>
                        <a:rPr lang="tr-TR" dirty="0"/>
                        <a:t>🧠 </a:t>
                      </a:r>
                      <a:r>
                        <a:rPr lang="tr-TR" dirty="0" err="1"/>
                        <a:t>Liveness</a:t>
                      </a:r>
                      <a:r>
                        <a:rPr lang="tr-TR" dirty="0"/>
                        <a:t> </a:t>
                      </a:r>
                      <a:r>
                        <a:rPr lang="tr-TR" dirty="0" err="1"/>
                        <a:t>Detection</a:t>
                      </a:r>
                      <a:endParaRPr lang="tr-TR" dirty="0"/>
                    </a:p>
                  </a:txBody>
                  <a:tcPr anchor="ctr">
                    <a:lnL>
                      <a:noFill/>
                    </a:lnL>
                    <a:lnR>
                      <a:noFill/>
                    </a:lnR>
                    <a:lnT>
                      <a:noFill/>
                    </a:lnT>
                    <a:lnB>
                      <a:noFill/>
                    </a:lnB>
                    <a:noFill/>
                  </a:tcPr>
                </a:tc>
                <a:tc>
                  <a:txBody>
                    <a:bodyPr/>
                    <a:lstStyle/>
                    <a:p>
                      <a:r>
                        <a:rPr lang="en-US"/>
                        <a:t>Prevents spoofing attacks by detecting fake entries (photos, videos, screens).</a:t>
                      </a:r>
                    </a:p>
                  </a:txBody>
                  <a:tcPr anchor="ctr">
                    <a:lnL>
                      <a:noFill/>
                    </a:lnL>
                    <a:lnR>
                      <a:noFill/>
                    </a:lnR>
                    <a:lnT>
                      <a:noFill/>
                    </a:lnT>
                    <a:lnB>
                      <a:noFill/>
                    </a:lnB>
                    <a:noFill/>
                  </a:tcPr>
                </a:tc>
                <a:extLst>
                  <a:ext uri="{0D108BD9-81ED-4DB2-BD59-A6C34878D82A}">
                    <a16:rowId xmlns:a16="http://schemas.microsoft.com/office/drawing/2014/main" val="779632629"/>
                  </a:ext>
                </a:extLst>
              </a:tr>
              <a:tr h="734764">
                <a:tc>
                  <a:txBody>
                    <a:bodyPr/>
                    <a:lstStyle/>
                    <a:p>
                      <a:r>
                        <a:rPr lang="tr-TR"/>
                        <a:t>🧩 Real-Time Embedded Operation</a:t>
                      </a:r>
                    </a:p>
                  </a:txBody>
                  <a:tcPr anchor="ctr">
                    <a:lnL>
                      <a:noFill/>
                    </a:lnL>
                    <a:lnR>
                      <a:noFill/>
                    </a:lnR>
                    <a:lnT>
                      <a:noFill/>
                    </a:lnT>
                    <a:lnB>
                      <a:noFill/>
                    </a:lnB>
                    <a:noFill/>
                  </a:tcPr>
                </a:tc>
                <a:tc>
                  <a:txBody>
                    <a:bodyPr/>
                    <a:lstStyle/>
                    <a:p>
                      <a:r>
                        <a:rPr lang="en-US"/>
                        <a:t>Runs entirely on Raspberry Pi 4 without needing external servers.</a:t>
                      </a:r>
                    </a:p>
                  </a:txBody>
                  <a:tcPr anchor="ctr">
                    <a:lnL>
                      <a:noFill/>
                    </a:lnL>
                    <a:lnR>
                      <a:noFill/>
                    </a:lnR>
                    <a:lnT>
                      <a:noFill/>
                    </a:lnT>
                    <a:lnB>
                      <a:noFill/>
                    </a:lnB>
                    <a:noFill/>
                  </a:tcPr>
                </a:tc>
                <a:extLst>
                  <a:ext uri="{0D108BD9-81ED-4DB2-BD59-A6C34878D82A}">
                    <a16:rowId xmlns:a16="http://schemas.microsoft.com/office/drawing/2014/main" val="2483106288"/>
                  </a:ext>
                </a:extLst>
              </a:tr>
              <a:tr h="734764">
                <a:tc>
                  <a:txBody>
                    <a:bodyPr/>
                    <a:lstStyle/>
                    <a:p>
                      <a:r>
                        <a:rPr lang="tr-TR"/>
                        <a:t>🔐 Data Privacy &amp; Local Processing</a:t>
                      </a:r>
                    </a:p>
                  </a:txBody>
                  <a:tcPr anchor="ctr">
                    <a:lnL>
                      <a:noFill/>
                    </a:lnL>
                    <a:lnR>
                      <a:noFill/>
                    </a:lnR>
                    <a:lnT>
                      <a:noFill/>
                    </a:lnT>
                    <a:lnB>
                      <a:noFill/>
                    </a:lnB>
                    <a:noFill/>
                  </a:tcPr>
                </a:tc>
                <a:tc>
                  <a:txBody>
                    <a:bodyPr/>
                    <a:lstStyle/>
                    <a:p>
                      <a:r>
                        <a:rPr lang="en-US"/>
                        <a:t>All user data is stored locally, ensuring full compliance with privacy laws.</a:t>
                      </a:r>
                    </a:p>
                  </a:txBody>
                  <a:tcPr anchor="ctr">
                    <a:lnL>
                      <a:noFill/>
                    </a:lnL>
                    <a:lnR>
                      <a:noFill/>
                    </a:lnR>
                    <a:lnT>
                      <a:noFill/>
                    </a:lnT>
                    <a:lnB>
                      <a:noFill/>
                    </a:lnB>
                    <a:noFill/>
                  </a:tcPr>
                </a:tc>
                <a:extLst>
                  <a:ext uri="{0D108BD9-81ED-4DB2-BD59-A6C34878D82A}">
                    <a16:rowId xmlns:a16="http://schemas.microsoft.com/office/drawing/2014/main" val="178889627"/>
                  </a:ext>
                </a:extLst>
              </a:tr>
              <a:tr h="734764">
                <a:tc>
                  <a:txBody>
                    <a:bodyPr/>
                    <a:lstStyle/>
                    <a:p>
                      <a:r>
                        <a:rPr lang="en-US"/>
                        <a:t>📈 High Accuracy with Low Cost</a:t>
                      </a:r>
                    </a:p>
                  </a:txBody>
                  <a:tcPr anchor="ctr">
                    <a:lnL>
                      <a:noFill/>
                    </a:lnL>
                    <a:lnR>
                      <a:noFill/>
                    </a:lnR>
                    <a:lnT>
                      <a:noFill/>
                    </a:lnT>
                    <a:lnB>
                      <a:noFill/>
                    </a:lnB>
                    <a:noFill/>
                  </a:tcPr>
                </a:tc>
                <a:tc>
                  <a:txBody>
                    <a:bodyPr/>
                    <a:lstStyle/>
                    <a:p>
                      <a:r>
                        <a:rPr lang="en-US" dirty="0"/>
                        <a:t>Offers a cost-effective solution with performance comparable to commercial systems.</a:t>
                      </a:r>
                    </a:p>
                  </a:txBody>
                  <a:tcPr anchor="ctr">
                    <a:lnL>
                      <a:noFill/>
                    </a:lnL>
                    <a:lnR>
                      <a:noFill/>
                    </a:lnR>
                    <a:lnT>
                      <a:noFill/>
                    </a:lnT>
                    <a:lnB>
                      <a:noFill/>
                    </a:lnB>
                    <a:noFill/>
                  </a:tcPr>
                </a:tc>
                <a:extLst>
                  <a:ext uri="{0D108BD9-81ED-4DB2-BD59-A6C34878D82A}">
                    <a16:rowId xmlns:a16="http://schemas.microsoft.com/office/drawing/2014/main" val="974816560"/>
                  </a:ext>
                </a:extLst>
              </a:tr>
            </a:tbl>
          </a:graphicData>
        </a:graphic>
      </p:graphicFrame>
    </p:spTree>
    <p:extLst>
      <p:ext uri="{BB962C8B-B14F-4D97-AF65-F5344CB8AC3E}">
        <p14:creationId xmlns:p14="http://schemas.microsoft.com/office/powerpoint/2010/main" val="4043529794"/>
      </p:ext>
    </p:extLst>
  </p:cSld>
  <p:clrMapOvr>
    <a:masterClrMapping/>
  </p:clrMapOvr>
  <mc:AlternateContent xmlns:mc="http://schemas.openxmlformats.org/markup-compatibility/2006" xmlns:p14="http://schemas.microsoft.com/office/powerpoint/2010/main">
    <mc:Choice Requires="p14">
      <p:transition spd="slow" p14:dur="2000" advTm="41676"/>
    </mc:Choice>
    <mc:Fallback xmlns="">
      <p:transition spd="slow" advTm="416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08053ED-EE69-49AB-9A16-B24CEACCB466}"/>
              </a:ext>
            </a:extLst>
          </p:cNvPr>
          <p:cNvSpPr>
            <a:spLocks noGrp="1"/>
          </p:cNvSpPr>
          <p:nvPr>
            <p:ph type="title"/>
          </p:nvPr>
        </p:nvSpPr>
        <p:spPr/>
        <p:txBody>
          <a:bodyPr>
            <a:normAutofit/>
          </a:bodyPr>
          <a:lstStyle/>
          <a:p>
            <a:r>
              <a:rPr lang="tr-TR" sz="3200" b="1" dirty="0" err="1">
                <a:latin typeface="+mn-lt"/>
              </a:rPr>
              <a:t>Materials</a:t>
            </a:r>
            <a:endParaRPr lang="tr-TR" sz="3200" b="1" dirty="0">
              <a:latin typeface="+mn-lt"/>
            </a:endParaRPr>
          </a:p>
        </p:txBody>
      </p:sp>
      <p:sp>
        <p:nvSpPr>
          <p:cNvPr id="4" name="Slayt Numarası Yer Tutucusu 3">
            <a:extLst>
              <a:ext uri="{FF2B5EF4-FFF2-40B4-BE49-F238E27FC236}">
                <a16:creationId xmlns:a16="http://schemas.microsoft.com/office/drawing/2014/main" id="{C77A4615-3C21-4C60-841C-DC7E9E4E96B5}"/>
              </a:ext>
            </a:extLst>
          </p:cNvPr>
          <p:cNvSpPr>
            <a:spLocks noGrp="1"/>
          </p:cNvSpPr>
          <p:nvPr>
            <p:ph type="sldNum" sz="quarter" idx="12"/>
          </p:nvPr>
        </p:nvSpPr>
        <p:spPr/>
        <p:txBody>
          <a:bodyPr/>
          <a:lstStyle/>
          <a:p>
            <a:r>
              <a:rPr lang="tr-TR" dirty="0"/>
              <a:t>5</a:t>
            </a:r>
          </a:p>
        </p:txBody>
      </p:sp>
      <p:sp>
        <p:nvSpPr>
          <p:cNvPr id="7" name="İçerik Yer Tutucusu 6">
            <a:extLst>
              <a:ext uri="{FF2B5EF4-FFF2-40B4-BE49-F238E27FC236}">
                <a16:creationId xmlns:a16="http://schemas.microsoft.com/office/drawing/2014/main" id="{DB2B5C95-6C5B-F49F-FF9F-189285165874}"/>
              </a:ext>
            </a:extLst>
          </p:cNvPr>
          <p:cNvSpPr>
            <a:spLocks noGrp="1"/>
          </p:cNvSpPr>
          <p:nvPr>
            <p:ph idx="1"/>
          </p:nvPr>
        </p:nvSpPr>
        <p:spPr/>
        <p:txBody>
          <a:bodyPr>
            <a:normAutofit/>
          </a:bodyPr>
          <a:lstStyle/>
          <a:p>
            <a:pPr marL="0" indent="0">
              <a:buNone/>
            </a:pPr>
            <a:r>
              <a:rPr lang="tr-TR" sz="1800" dirty="0"/>
              <a:t> </a:t>
            </a:r>
            <a:r>
              <a:rPr lang="en-US" sz="1800" dirty="0"/>
              <a:t>In this project, a set of compact and cost-effective hardware components was selected to support real-time face detection, recognition, and door control operations on an embedded platform. Below are the key elements used in the system:</a:t>
            </a:r>
            <a:endParaRPr lang="tr-TR" sz="1800" dirty="0"/>
          </a:p>
          <a:p>
            <a:pPr marL="0" indent="0">
              <a:buNone/>
            </a:pPr>
            <a:endParaRPr lang="tr-TR" sz="1800" dirty="0"/>
          </a:p>
        </p:txBody>
      </p:sp>
      <p:graphicFrame>
        <p:nvGraphicFramePr>
          <p:cNvPr id="8" name="Tablo 7">
            <a:extLst>
              <a:ext uri="{FF2B5EF4-FFF2-40B4-BE49-F238E27FC236}">
                <a16:creationId xmlns:a16="http://schemas.microsoft.com/office/drawing/2014/main" id="{909CBBE6-1D29-0ECE-2240-9C654C7660B8}"/>
              </a:ext>
            </a:extLst>
          </p:cNvPr>
          <p:cNvGraphicFramePr>
            <a:graphicFrameLocks noGrp="1"/>
          </p:cNvGraphicFramePr>
          <p:nvPr>
            <p:extLst>
              <p:ext uri="{D42A27DB-BD31-4B8C-83A1-F6EECF244321}">
                <p14:modId xmlns:p14="http://schemas.microsoft.com/office/powerpoint/2010/main" val="3330707845"/>
              </p:ext>
            </p:extLst>
          </p:nvPr>
        </p:nvGraphicFramePr>
        <p:xfrm>
          <a:off x="2523744" y="3041172"/>
          <a:ext cx="7671816" cy="1463040"/>
        </p:xfrm>
        <a:graphic>
          <a:graphicData uri="http://schemas.openxmlformats.org/drawingml/2006/table">
            <a:tbl>
              <a:tblPr>
                <a:tableStyleId>{2D5ABB26-0587-4C30-8999-92F81FD0307C}</a:tableStyleId>
              </a:tblPr>
              <a:tblGrid>
                <a:gridCol w="3291840">
                  <a:extLst>
                    <a:ext uri="{9D8B030D-6E8A-4147-A177-3AD203B41FA5}">
                      <a16:colId xmlns:a16="http://schemas.microsoft.com/office/drawing/2014/main" val="2319454429"/>
                    </a:ext>
                  </a:extLst>
                </a:gridCol>
                <a:gridCol w="4379976">
                  <a:extLst>
                    <a:ext uri="{9D8B030D-6E8A-4147-A177-3AD203B41FA5}">
                      <a16:colId xmlns:a16="http://schemas.microsoft.com/office/drawing/2014/main" val="606760829"/>
                    </a:ext>
                  </a:extLst>
                </a:gridCol>
              </a:tblGrid>
              <a:tr h="341230">
                <a:tc>
                  <a:txBody>
                    <a:bodyPr/>
                    <a:lstStyle/>
                    <a:p>
                      <a:r>
                        <a:rPr lang="tr-TR" b="1" dirty="0"/>
                        <a:t>Raspberry Pi 4</a:t>
                      </a:r>
                      <a:endParaRPr lang="tr-TR" dirty="0"/>
                    </a:p>
                  </a:txBody>
                  <a:tcPr anchor="ctr"/>
                </a:tc>
                <a:tc>
                  <a:txBody>
                    <a:bodyPr/>
                    <a:lstStyle/>
                    <a:p>
                      <a:r>
                        <a:rPr lang="en-US" dirty="0"/>
                        <a:t>Main processing unit; handles all operations</a:t>
                      </a:r>
                    </a:p>
                  </a:txBody>
                  <a:tcPr anchor="ctr"/>
                </a:tc>
                <a:extLst>
                  <a:ext uri="{0D108BD9-81ED-4DB2-BD59-A6C34878D82A}">
                    <a16:rowId xmlns:a16="http://schemas.microsoft.com/office/drawing/2014/main" val="1353751627"/>
                  </a:ext>
                </a:extLst>
              </a:tr>
              <a:tr h="341230">
                <a:tc>
                  <a:txBody>
                    <a:bodyPr/>
                    <a:lstStyle/>
                    <a:p>
                      <a:r>
                        <a:rPr lang="tr-TR" b="1" dirty="0"/>
                        <a:t>Pi </a:t>
                      </a:r>
                      <a:r>
                        <a:rPr lang="tr-TR" b="1" dirty="0" err="1"/>
                        <a:t>Camera</a:t>
                      </a:r>
                      <a:r>
                        <a:rPr lang="tr-TR" b="1" dirty="0"/>
                        <a:t> </a:t>
                      </a:r>
                      <a:r>
                        <a:rPr lang="tr-TR" b="1" dirty="0" err="1"/>
                        <a:t>Module</a:t>
                      </a:r>
                      <a:r>
                        <a:rPr lang="tr-TR" b="1" dirty="0"/>
                        <a:t> V3</a:t>
                      </a:r>
                      <a:endParaRPr lang="tr-TR" dirty="0"/>
                    </a:p>
                  </a:txBody>
                  <a:tcPr anchor="ctr"/>
                </a:tc>
                <a:tc>
                  <a:txBody>
                    <a:bodyPr/>
                    <a:lstStyle/>
                    <a:p>
                      <a:r>
                        <a:rPr lang="en-US" dirty="0"/>
                        <a:t>Captures live video stream for face input</a:t>
                      </a:r>
                    </a:p>
                  </a:txBody>
                  <a:tcPr anchor="ctr"/>
                </a:tc>
                <a:extLst>
                  <a:ext uri="{0D108BD9-81ED-4DB2-BD59-A6C34878D82A}">
                    <a16:rowId xmlns:a16="http://schemas.microsoft.com/office/drawing/2014/main" val="3609280765"/>
                  </a:ext>
                </a:extLst>
              </a:tr>
              <a:tr h="341230">
                <a:tc>
                  <a:txBody>
                    <a:bodyPr/>
                    <a:lstStyle/>
                    <a:p>
                      <a:r>
                        <a:rPr lang="tr-TR" b="1"/>
                        <a:t>5V Relay Module</a:t>
                      </a:r>
                      <a:endParaRPr lang="tr-TR"/>
                    </a:p>
                  </a:txBody>
                  <a:tcPr anchor="ctr"/>
                </a:tc>
                <a:tc>
                  <a:txBody>
                    <a:bodyPr/>
                    <a:lstStyle/>
                    <a:p>
                      <a:r>
                        <a:rPr lang="en-US"/>
                        <a:t>Acts as a digital switch for the door lock</a:t>
                      </a:r>
                    </a:p>
                  </a:txBody>
                  <a:tcPr anchor="ctr"/>
                </a:tc>
                <a:extLst>
                  <a:ext uri="{0D108BD9-81ED-4DB2-BD59-A6C34878D82A}">
                    <a16:rowId xmlns:a16="http://schemas.microsoft.com/office/drawing/2014/main" val="457235427"/>
                  </a:ext>
                </a:extLst>
              </a:tr>
              <a:tr h="341230">
                <a:tc>
                  <a:txBody>
                    <a:bodyPr/>
                    <a:lstStyle/>
                    <a:p>
                      <a:r>
                        <a:rPr lang="tr-TR" b="1"/>
                        <a:t>Solenoid Door Lock</a:t>
                      </a:r>
                      <a:endParaRPr lang="tr-TR"/>
                    </a:p>
                  </a:txBody>
                  <a:tcPr anchor="ctr"/>
                </a:tc>
                <a:tc>
                  <a:txBody>
                    <a:bodyPr/>
                    <a:lstStyle/>
                    <a:p>
                      <a:r>
                        <a:rPr lang="en-US" dirty="0"/>
                        <a:t>Locks/unlocks physically when triggered</a:t>
                      </a:r>
                    </a:p>
                  </a:txBody>
                  <a:tcPr anchor="ctr"/>
                </a:tc>
                <a:extLst>
                  <a:ext uri="{0D108BD9-81ED-4DB2-BD59-A6C34878D82A}">
                    <a16:rowId xmlns:a16="http://schemas.microsoft.com/office/drawing/2014/main" val="942744996"/>
                  </a:ext>
                </a:extLst>
              </a:tr>
            </a:tbl>
          </a:graphicData>
        </a:graphic>
      </p:graphicFrame>
      <p:pic>
        <p:nvPicPr>
          <p:cNvPr id="18" name="Resim 17" descr="metin, devre bileşeni, elektronik bileşen, pasif devre bileşeni içeren bir resim&#10;&#10;Yapay zeka tarafından oluşturulan içerik yanlış olabilir.">
            <a:extLst>
              <a:ext uri="{FF2B5EF4-FFF2-40B4-BE49-F238E27FC236}">
                <a16:creationId xmlns:a16="http://schemas.microsoft.com/office/drawing/2014/main" id="{DF79477C-6C98-DF3E-D57F-391BA61A6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4648287"/>
            <a:ext cx="1898904" cy="1898904"/>
          </a:xfrm>
          <a:prstGeom prst="rect">
            <a:avLst/>
          </a:prstGeom>
        </p:spPr>
      </p:pic>
      <p:pic>
        <p:nvPicPr>
          <p:cNvPr id="28" name="Resim 27" descr="elektronik donanım, elektronik bileşen, devre, devre bileşeni içeren bir resim&#10;&#10;Yapay zeka tarafından oluşturulan içerik yanlış olabilir.">
            <a:extLst>
              <a:ext uri="{FF2B5EF4-FFF2-40B4-BE49-F238E27FC236}">
                <a16:creationId xmlns:a16="http://schemas.microsoft.com/office/drawing/2014/main" id="{AC9D05DD-475E-26E4-B0EE-3A0A17864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81625"/>
            <a:ext cx="2624329" cy="2039338"/>
          </a:xfrm>
          <a:prstGeom prst="rect">
            <a:avLst/>
          </a:prstGeom>
        </p:spPr>
      </p:pic>
      <p:pic>
        <p:nvPicPr>
          <p:cNvPr id="30" name="Resim 29" descr="elektronik donanım, metin, kamera, Kamera ve optik içeren bir resim&#10;&#10;Yapay zeka tarafından oluşturulan içerik yanlış olabilir.">
            <a:extLst>
              <a:ext uri="{FF2B5EF4-FFF2-40B4-BE49-F238E27FC236}">
                <a16:creationId xmlns:a16="http://schemas.microsoft.com/office/drawing/2014/main" id="{A36A233B-F160-E721-43F0-891497A95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840" y="90488"/>
            <a:ext cx="1600200" cy="1600200"/>
          </a:xfrm>
          <a:prstGeom prst="rect">
            <a:avLst/>
          </a:prstGeom>
        </p:spPr>
      </p:pic>
      <p:pic>
        <p:nvPicPr>
          <p:cNvPr id="32" name="Resim 31" descr="gümüş içeren bir resim&#10;&#10;Yapay zeka tarafından oluşturulan içerik yanlış olabilir.">
            <a:extLst>
              <a:ext uri="{FF2B5EF4-FFF2-40B4-BE49-F238E27FC236}">
                <a16:creationId xmlns:a16="http://schemas.microsoft.com/office/drawing/2014/main" id="{65CC4DFA-D330-008D-2ABA-F9E673B64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9130" y="4031860"/>
            <a:ext cx="1898905" cy="1898905"/>
          </a:xfrm>
          <a:prstGeom prst="rect">
            <a:avLst/>
          </a:prstGeom>
        </p:spPr>
      </p:pic>
    </p:spTree>
    <p:extLst>
      <p:ext uri="{BB962C8B-B14F-4D97-AF65-F5344CB8AC3E}">
        <p14:creationId xmlns:p14="http://schemas.microsoft.com/office/powerpoint/2010/main" val="3551992929"/>
      </p:ext>
    </p:extLst>
  </p:cSld>
  <p:clrMapOvr>
    <a:masterClrMapping/>
  </p:clrMapOvr>
  <mc:AlternateContent xmlns:mc="http://schemas.openxmlformats.org/markup-compatibility/2006" xmlns:p14="http://schemas.microsoft.com/office/powerpoint/2010/main">
    <mc:Choice Requires="p14">
      <p:transition spd="slow" p14:dur="2000" advTm="41448"/>
    </mc:Choice>
    <mc:Fallback xmlns="">
      <p:transition spd="slow" advTm="4144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E9635C-376C-4D89-A36C-F9EC81F97D22}"/>
              </a:ext>
            </a:extLst>
          </p:cNvPr>
          <p:cNvSpPr>
            <a:spLocks noGrp="1"/>
          </p:cNvSpPr>
          <p:nvPr>
            <p:ph type="title"/>
          </p:nvPr>
        </p:nvSpPr>
        <p:spPr>
          <a:xfrm>
            <a:off x="838200" y="365125"/>
            <a:ext cx="10515600" cy="1325563"/>
          </a:xfrm>
        </p:spPr>
        <p:txBody>
          <a:bodyPr anchor="ctr">
            <a:normAutofit/>
          </a:bodyPr>
          <a:lstStyle/>
          <a:p>
            <a:r>
              <a:rPr lang="tr-TR" sz="3200" b="1" dirty="0" err="1">
                <a:latin typeface="+mn-lt"/>
              </a:rPr>
              <a:t>System</a:t>
            </a:r>
            <a:r>
              <a:rPr lang="tr-TR" sz="3200" b="1" dirty="0">
                <a:latin typeface="+mn-lt"/>
              </a:rPr>
              <a:t> </a:t>
            </a:r>
            <a:r>
              <a:rPr lang="tr-TR" sz="3200" b="1" dirty="0" err="1">
                <a:latin typeface="+mn-lt"/>
              </a:rPr>
              <a:t>Overview</a:t>
            </a:r>
            <a:endParaRPr lang="en-US" sz="3200" b="1" dirty="0">
              <a:latin typeface="+mn-lt"/>
            </a:endParaRPr>
          </a:p>
        </p:txBody>
      </p:sp>
      <p:sp>
        <p:nvSpPr>
          <p:cNvPr id="3" name="İçerik Yer Tutucusu 2">
            <a:extLst>
              <a:ext uri="{FF2B5EF4-FFF2-40B4-BE49-F238E27FC236}">
                <a16:creationId xmlns:a16="http://schemas.microsoft.com/office/drawing/2014/main" id="{5438543F-A8E9-417D-A493-F688E4C66336}"/>
              </a:ext>
            </a:extLst>
          </p:cNvPr>
          <p:cNvSpPr>
            <a:spLocks noGrp="1"/>
          </p:cNvSpPr>
          <p:nvPr>
            <p:ph sz="half" idx="1"/>
          </p:nvPr>
        </p:nvSpPr>
        <p:spPr>
          <a:xfrm>
            <a:off x="838200" y="1825625"/>
            <a:ext cx="5181600" cy="4351338"/>
          </a:xfrm>
        </p:spPr>
        <p:txBody>
          <a:bodyPr>
            <a:normAutofit/>
          </a:bodyPr>
          <a:lstStyle/>
          <a:p>
            <a:pPr marL="0" indent="0">
              <a:buNone/>
            </a:pPr>
            <a:r>
              <a:rPr lang="tr-TR" sz="2400" dirty="0"/>
              <a:t> </a:t>
            </a:r>
            <a:r>
              <a:rPr lang="en-US" sz="2400" dirty="0"/>
              <a:t>The smart door lock system consists of multiple interconnected modules working in harmony. </a:t>
            </a:r>
            <a:endParaRPr lang="tr-TR" sz="2400" dirty="0"/>
          </a:p>
          <a:p>
            <a:pPr marL="0" indent="0">
              <a:buNone/>
            </a:pPr>
            <a:r>
              <a:rPr lang="en-US" sz="2400" dirty="0"/>
              <a:t>The flow begins with capturing the face image via camera, followed by face detection, recognition, liveness verification, and door control—all handled in real time on a Raspberry Pi.</a:t>
            </a:r>
          </a:p>
        </p:txBody>
      </p:sp>
      <p:pic>
        <p:nvPicPr>
          <p:cNvPr id="8" name="Resim 7" descr="metin, ekran görüntüsü, yazı tipi, sayı, numara içeren bir resim&#10;&#10;Yapay zeka tarafından oluşturulan içerik yanlış olabilir.">
            <a:extLst>
              <a:ext uri="{FF2B5EF4-FFF2-40B4-BE49-F238E27FC236}">
                <a16:creationId xmlns:a16="http://schemas.microsoft.com/office/drawing/2014/main" id="{31828DC4-29A7-099A-F487-87FC43D6F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741" y="546531"/>
            <a:ext cx="3941192" cy="5904410"/>
          </a:xfrm>
          <a:prstGeom prst="rect">
            <a:avLst/>
          </a:prstGeom>
          <a:noFill/>
        </p:spPr>
      </p:pic>
      <p:sp>
        <p:nvSpPr>
          <p:cNvPr id="4" name="Slayt Numarası Yer Tutucusu 3">
            <a:extLst>
              <a:ext uri="{FF2B5EF4-FFF2-40B4-BE49-F238E27FC236}">
                <a16:creationId xmlns:a16="http://schemas.microsoft.com/office/drawing/2014/main" id="{B3EEC51C-7092-4CE0-A7A5-DC5308ED837E}"/>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r>
              <a:rPr lang="tr-TR" sz="1900" dirty="0"/>
              <a:t>6</a:t>
            </a:r>
          </a:p>
        </p:txBody>
      </p:sp>
    </p:spTree>
    <p:extLst>
      <p:ext uri="{BB962C8B-B14F-4D97-AF65-F5344CB8AC3E}">
        <p14:creationId xmlns:p14="http://schemas.microsoft.com/office/powerpoint/2010/main" val="4115036052"/>
      </p:ext>
    </p:extLst>
  </p:cSld>
  <p:clrMapOvr>
    <a:masterClrMapping/>
  </p:clrMapOvr>
  <mc:AlternateContent xmlns:mc="http://schemas.openxmlformats.org/markup-compatibility/2006" xmlns:p14="http://schemas.microsoft.com/office/powerpoint/2010/main">
    <mc:Choice Requires="p14">
      <p:transition spd="slow" p14:dur="2000" advTm="20159"/>
    </mc:Choice>
    <mc:Fallback xmlns="">
      <p:transition spd="slow" advTm="2015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C296C1-C08A-44F8-870F-E33D79CCECBD}"/>
              </a:ext>
            </a:extLst>
          </p:cNvPr>
          <p:cNvSpPr>
            <a:spLocks noGrp="1"/>
          </p:cNvSpPr>
          <p:nvPr>
            <p:ph type="title"/>
          </p:nvPr>
        </p:nvSpPr>
        <p:spPr/>
        <p:txBody>
          <a:bodyPr>
            <a:normAutofit/>
          </a:bodyPr>
          <a:lstStyle/>
          <a:p>
            <a:r>
              <a:rPr lang="tr-TR" sz="3200" b="1" dirty="0" err="1">
                <a:latin typeface="+mn-lt"/>
              </a:rPr>
              <a:t>Face</a:t>
            </a:r>
            <a:r>
              <a:rPr lang="tr-TR" sz="3200" b="1" dirty="0">
                <a:latin typeface="+mn-lt"/>
              </a:rPr>
              <a:t> </a:t>
            </a:r>
            <a:r>
              <a:rPr lang="tr-TR" sz="3200" b="1" dirty="0" err="1">
                <a:latin typeface="+mn-lt"/>
              </a:rPr>
              <a:t>Detection</a:t>
            </a:r>
            <a:r>
              <a:rPr lang="tr-TR" sz="3200" b="1" dirty="0">
                <a:latin typeface="+mn-lt"/>
              </a:rPr>
              <a:t> </a:t>
            </a:r>
            <a:r>
              <a:rPr lang="tr-TR" sz="3200" b="1" dirty="0" err="1">
                <a:latin typeface="+mn-lt"/>
              </a:rPr>
              <a:t>Methods</a:t>
            </a:r>
            <a:endParaRPr lang="en-US" sz="3200" b="1" dirty="0">
              <a:latin typeface="+mn-lt"/>
            </a:endParaRPr>
          </a:p>
        </p:txBody>
      </p:sp>
      <p:sp>
        <p:nvSpPr>
          <p:cNvPr id="3" name="İçerik Yer Tutucusu 2">
            <a:extLst>
              <a:ext uri="{FF2B5EF4-FFF2-40B4-BE49-F238E27FC236}">
                <a16:creationId xmlns:a16="http://schemas.microsoft.com/office/drawing/2014/main" id="{7D53B642-8FE3-4D32-9CB7-FC690B9E4F7F}"/>
              </a:ext>
            </a:extLst>
          </p:cNvPr>
          <p:cNvSpPr>
            <a:spLocks noGrp="1"/>
          </p:cNvSpPr>
          <p:nvPr>
            <p:ph idx="1"/>
          </p:nvPr>
        </p:nvSpPr>
        <p:spPr>
          <a:xfrm>
            <a:off x="649224" y="1571816"/>
            <a:ext cx="11091672" cy="4700967"/>
          </a:xfrm>
        </p:spPr>
        <p:txBody>
          <a:bodyPr>
            <a:normAutofit/>
          </a:bodyPr>
          <a:lstStyle/>
          <a:p>
            <a:pPr>
              <a:buNone/>
            </a:pPr>
            <a:r>
              <a:rPr lang="en-US" sz="1800" dirty="0"/>
              <a:t>In this project, we evaluated several face detection methods to identify the most suitable one for real-time, embedded, and security-critical applications.</a:t>
            </a:r>
          </a:p>
          <a:p>
            <a:pPr>
              <a:buNone/>
            </a:pPr>
            <a:r>
              <a:rPr lang="tr-TR" sz="1800" b="1" dirty="0"/>
              <a:t>    </a:t>
            </a:r>
            <a:r>
              <a:rPr lang="en-US" sz="1800" b="1" dirty="0"/>
              <a:t>Haar Cascade</a:t>
            </a:r>
            <a:r>
              <a:rPr lang="en-US" sz="1800" dirty="0"/>
              <a:t>, one of the earliest and most widely used traditional face detection algorithms, is based on the Viola–Jones method. It is lightweight and fast, making it suitable for low-power devices. However, it struggles with non-frontal faces, varied lighting conditions, and complex backgrounds, which are common in real-world environments.</a:t>
            </a:r>
          </a:p>
          <a:p>
            <a:pPr>
              <a:buNone/>
            </a:pPr>
            <a:r>
              <a:rPr lang="tr-TR" sz="1800" b="1" dirty="0"/>
              <a:t>    </a:t>
            </a:r>
            <a:r>
              <a:rPr lang="en-US" sz="1800" b="1" dirty="0"/>
              <a:t>HOG (Histogram of Oriented Gradients)</a:t>
            </a:r>
            <a:r>
              <a:rPr lang="en-US" sz="1800" dirty="0"/>
              <a:t>, typically combined with a linear SVM classifier, offers</a:t>
            </a:r>
            <a:r>
              <a:rPr lang="tr-TR" sz="1800" dirty="0"/>
              <a:t> </a:t>
            </a:r>
            <a:r>
              <a:rPr lang="en-US" sz="1800" dirty="0"/>
              <a:t>better accuracy than Haar Cascade, especially when faces are properly aligned and well-lit. Nevertheless, it still depends on hand-crafted features and performs poorly when the angle or position of the face deviates significantly from the training set.</a:t>
            </a:r>
            <a:endParaRPr lang="tr-TR" sz="1800" dirty="0"/>
          </a:p>
          <a:p>
            <a:pPr>
              <a:buNone/>
            </a:pPr>
            <a:r>
              <a:rPr lang="tr-TR" sz="1800" dirty="0"/>
              <a:t>	</a:t>
            </a:r>
            <a:r>
              <a:rPr lang="en-US" sz="1800" dirty="0"/>
              <a:t>After extensive testing, we adopted </a:t>
            </a:r>
            <a:r>
              <a:rPr lang="en-US" sz="1800" b="1" dirty="0"/>
              <a:t>MTCNN (Multi-task Cascaded Convolutional Neural Network)</a:t>
            </a:r>
            <a:r>
              <a:rPr lang="en-US" sz="1800" dirty="0"/>
              <a:t> for our system. As a deep learning–based approach, MTCNN offers superior accuracy, robustness to facial angles, and lighting variations. It not only detects the face but also provides facial landmarks (such as eyes, nose, mouth), which are essential for precise embedding extraction in recognition models. Although it runs slightly slower than traditional methods, its overall performance in terms of reliability and detection quality makes it ideal for our project.</a:t>
            </a:r>
          </a:p>
          <a:p>
            <a:pPr marL="0" indent="0">
              <a:buNone/>
            </a:pPr>
            <a:endParaRPr lang="tr-TR" sz="1800" dirty="0">
              <a:solidFill>
                <a:srgbClr val="FF0000"/>
              </a:solidFill>
            </a:endParaRPr>
          </a:p>
          <a:p>
            <a:endParaRPr lang="en-US" sz="1800" dirty="0">
              <a:solidFill>
                <a:srgbClr val="FF0000"/>
              </a:solidFill>
            </a:endParaRPr>
          </a:p>
        </p:txBody>
      </p:sp>
      <p:sp>
        <p:nvSpPr>
          <p:cNvPr id="4" name="Slayt Numarası Yer Tutucusu 3">
            <a:extLst>
              <a:ext uri="{FF2B5EF4-FFF2-40B4-BE49-F238E27FC236}">
                <a16:creationId xmlns:a16="http://schemas.microsoft.com/office/drawing/2014/main" id="{0228084E-12AA-4248-AEE3-218DBD5CB3D3}"/>
              </a:ext>
            </a:extLst>
          </p:cNvPr>
          <p:cNvSpPr>
            <a:spLocks noGrp="1"/>
          </p:cNvSpPr>
          <p:nvPr>
            <p:ph type="sldNum" sz="quarter" idx="12"/>
          </p:nvPr>
        </p:nvSpPr>
        <p:spPr/>
        <p:txBody>
          <a:bodyPr/>
          <a:lstStyle/>
          <a:p>
            <a:r>
              <a:rPr lang="tr-TR" dirty="0"/>
              <a:t>7</a:t>
            </a:r>
          </a:p>
        </p:txBody>
      </p:sp>
    </p:spTree>
    <p:extLst>
      <p:ext uri="{BB962C8B-B14F-4D97-AF65-F5344CB8AC3E}">
        <p14:creationId xmlns:p14="http://schemas.microsoft.com/office/powerpoint/2010/main" val="3752436058"/>
      </p:ext>
    </p:extLst>
  </p:cSld>
  <p:clrMapOvr>
    <a:masterClrMapping/>
  </p:clrMapOvr>
  <mc:AlternateContent xmlns:mc="http://schemas.openxmlformats.org/markup-compatibility/2006" xmlns:p14="http://schemas.microsoft.com/office/powerpoint/2010/main">
    <mc:Choice Requires="p14">
      <p:transition spd="slow" p14:dur="2000" advTm="105796"/>
    </mc:Choice>
    <mc:Fallback xmlns="">
      <p:transition spd="slow" advTm="10579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593E62-FFDA-4795-A0B1-E6703814934D}"/>
              </a:ext>
            </a:extLst>
          </p:cNvPr>
          <p:cNvSpPr>
            <a:spLocks noGrp="1"/>
          </p:cNvSpPr>
          <p:nvPr>
            <p:ph type="title"/>
          </p:nvPr>
        </p:nvSpPr>
        <p:spPr/>
        <p:txBody>
          <a:bodyPr>
            <a:normAutofit/>
          </a:bodyPr>
          <a:lstStyle/>
          <a:p>
            <a:r>
              <a:rPr lang="tr-TR" sz="3200" b="1" dirty="0" err="1">
                <a:latin typeface="+mn-lt"/>
              </a:rPr>
              <a:t>Face</a:t>
            </a:r>
            <a:r>
              <a:rPr lang="tr-TR" sz="3200" b="1" dirty="0">
                <a:latin typeface="+mn-lt"/>
              </a:rPr>
              <a:t> </a:t>
            </a:r>
            <a:r>
              <a:rPr lang="tr-TR" sz="3200" b="1" dirty="0" err="1">
                <a:latin typeface="+mn-lt"/>
              </a:rPr>
              <a:t>Recognition</a:t>
            </a:r>
            <a:r>
              <a:rPr lang="tr-TR" sz="3200" b="1" dirty="0">
                <a:latin typeface="+mn-lt"/>
              </a:rPr>
              <a:t> </a:t>
            </a:r>
            <a:r>
              <a:rPr lang="tr-TR" sz="3200" b="1" dirty="0" err="1">
                <a:latin typeface="+mn-lt"/>
              </a:rPr>
              <a:t>Process</a:t>
            </a:r>
            <a:endParaRPr lang="en-US" sz="3200" b="1" dirty="0">
              <a:latin typeface="+mn-lt"/>
            </a:endParaRPr>
          </a:p>
        </p:txBody>
      </p:sp>
      <p:sp>
        <p:nvSpPr>
          <p:cNvPr id="3" name="İçerik Yer Tutucusu 2">
            <a:extLst>
              <a:ext uri="{FF2B5EF4-FFF2-40B4-BE49-F238E27FC236}">
                <a16:creationId xmlns:a16="http://schemas.microsoft.com/office/drawing/2014/main" id="{D2A5C6F3-5405-471D-83F5-669043025012}"/>
              </a:ext>
            </a:extLst>
          </p:cNvPr>
          <p:cNvSpPr>
            <a:spLocks noGrp="1"/>
          </p:cNvSpPr>
          <p:nvPr>
            <p:ph idx="1"/>
          </p:nvPr>
        </p:nvSpPr>
        <p:spPr>
          <a:xfrm>
            <a:off x="838200" y="1690688"/>
            <a:ext cx="10515600" cy="4351338"/>
          </a:xfrm>
        </p:spPr>
        <p:txBody>
          <a:bodyPr>
            <a:normAutofit/>
          </a:bodyPr>
          <a:lstStyle/>
          <a:p>
            <a:pPr>
              <a:buNone/>
            </a:pPr>
            <a:r>
              <a:rPr lang="en-US" sz="1800" dirty="0"/>
              <a:t>After detecting a face, the system extracts a </a:t>
            </a:r>
            <a:r>
              <a:rPr lang="en-US" sz="1800" b="1" dirty="0"/>
              <a:t>512-dimensional embedding</a:t>
            </a:r>
            <a:r>
              <a:rPr lang="en-US" sz="1800" dirty="0"/>
              <a:t> using the </a:t>
            </a:r>
            <a:r>
              <a:rPr lang="en-US" sz="1800" b="1" dirty="0"/>
              <a:t>InceptionResNetV1</a:t>
            </a:r>
            <a:r>
              <a:rPr lang="en-US" sz="1800" dirty="0"/>
              <a:t> model. This embedding uniquely represents the person’s face.</a:t>
            </a:r>
          </a:p>
          <a:p>
            <a:pPr>
              <a:buNone/>
            </a:pPr>
            <a:r>
              <a:rPr lang="en-US" sz="1800" dirty="0"/>
              <a:t>During verification, the system compares the live embedding with stored ones using </a:t>
            </a:r>
            <a:r>
              <a:rPr lang="en-US" sz="1800" b="1" dirty="0"/>
              <a:t>cosine similarity</a:t>
            </a:r>
            <a:r>
              <a:rPr lang="en-US" sz="1800" dirty="0"/>
              <a:t>.</a:t>
            </a:r>
            <a:br>
              <a:rPr lang="en-US" sz="1800" dirty="0"/>
            </a:br>
            <a:r>
              <a:rPr lang="en-US" sz="1800" dirty="0"/>
              <a:t>If the similarity is </a:t>
            </a:r>
            <a:r>
              <a:rPr lang="en-US" sz="1800" b="1" dirty="0"/>
              <a:t>above 0.90</a:t>
            </a:r>
            <a:r>
              <a:rPr lang="en-US" sz="1800" dirty="0"/>
              <a:t>, the person is recognized and access is granted.</a:t>
            </a:r>
          </a:p>
          <a:p>
            <a:pPr>
              <a:buNone/>
            </a:pPr>
            <a:r>
              <a:rPr lang="en-US" sz="1800" dirty="0"/>
              <a:t>This method allows:</a:t>
            </a:r>
          </a:p>
          <a:p>
            <a:pPr>
              <a:buFont typeface="Arial" panose="020B0604020202020204" pitchFamily="34" charset="0"/>
              <a:buChar char="•"/>
            </a:pPr>
            <a:r>
              <a:rPr lang="en-US" sz="1800" dirty="0"/>
              <a:t>Fast and accurate recognition</a:t>
            </a:r>
          </a:p>
          <a:p>
            <a:pPr>
              <a:buFont typeface="Arial" panose="020B0604020202020204" pitchFamily="34" charset="0"/>
              <a:buChar char="•"/>
            </a:pPr>
            <a:r>
              <a:rPr lang="en-US" sz="1800" dirty="0"/>
              <a:t>Local processing without internet</a:t>
            </a:r>
          </a:p>
          <a:p>
            <a:pPr>
              <a:buFont typeface="Arial" panose="020B0604020202020204" pitchFamily="34" charset="0"/>
              <a:buChar char="•"/>
            </a:pPr>
            <a:r>
              <a:rPr lang="en-US" sz="1800" dirty="0"/>
              <a:t>Tolerance to small changes in appearance</a:t>
            </a:r>
          </a:p>
          <a:p>
            <a:pPr marL="0" indent="0">
              <a:buNone/>
            </a:pPr>
            <a:endParaRPr lang="tr-TR" sz="1800" dirty="0">
              <a:solidFill>
                <a:srgbClr val="FF0000"/>
              </a:solidFill>
            </a:endParaRPr>
          </a:p>
          <a:p>
            <a:pPr marL="0" indent="0">
              <a:buNone/>
            </a:pPr>
            <a:endParaRPr lang="tr-TR" sz="1800" dirty="0">
              <a:solidFill>
                <a:srgbClr val="FF0000"/>
              </a:solidFill>
            </a:endParaRPr>
          </a:p>
          <a:p>
            <a:endParaRPr lang="en-US" sz="1800" dirty="0">
              <a:solidFill>
                <a:srgbClr val="FF0000"/>
              </a:solidFill>
            </a:endParaRPr>
          </a:p>
        </p:txBody>
      </p:sp>
      <p:sp>
        <p:nvSpPr>
          <p:cNvPr id="4" name="Slayt Numarası Yer Tutucusu 3">
            <a:extLst>
              <a:ext uri="{FF2B5EF4-FFF2-40B4-BE49-F238E27FC236}">
                <a16:creationId xmlns:a16="http://schemas.microsoft.com/office/drawing/2014/main" id="{0E11AACE-6A10-4380-B168-1D5D8D777E65}"/>
              </a:ext>
            </a:extLst>
          </p:cNvPr>
          <p:cNvSpPr>
            <a:spLocks noGrp="1"/>
          </p:cNvSpPr>
          <p:nvPr>
            <p:ph type="sldNum" sz="quarter" idx="12"/>
          </p:nvPr>
        </p:nvSpPr>
        <p:spPr/>
        <p:txBody>
          <a:bodyPr/>
          <a:lstStyle/>
          <a:p>
            <a:r>
              <a:rPr lang="tr-TR" dirty="0"/>
              <a:t>8</a:t>
            </a:r>
          </a:p>
        </p:txBody>
      </p:sp>
    </p:spTree>
    <p:extLst>
      <p:ext uri="{BB962C8B-B14F-4D97-AF65-F5344CB8AC3E}">
        <p14:creationId xmlns:p14="http://schemas.microsoft.com/office/powerpoint/2010/main" val="925671145"/>
      </p:ext>
    </p:extLst>
  </p:cSld>
  <p:clrMapOvr>
    <a:masterClrMapping/>
  </p:clrMapOvr>
  <mc:AlternateContent xmlns:mc="http://schemas.openxmlformats.org/markup-compatibility/2006" xmlns:p14="http://schemas.microsoft.com/office/powerpoint/2010/main">
    <mc:Choice Requires="p14">
      <p:transition spd="slow" p14:dur="2000" advTm="39746"/>
    </mc:Choice>
    <mc:Fallback xmlns="">
      <p:transition spd="slow" advTm="3974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5"/>
            <a:ext cx="10515600" cy="1325563"/>
          </a:xfrm>
        </p:spPr>
        <p:txBody>
          <a:bodyPr anchor="ctr">
            <a:normAutofit/>
          </a:bodyPr>
          <a:lstStyle/>
          <a:p>
            <a:r>
              <a:rPr lang="tr-TR" b="1" err="1"/>
              <a:t>Liveness</a:t>
            </a:r>
            <a:r>
              <a:rPr lang="tr-TR" b="1"/>
              <a:t> </a:t>
            </a:r>
            <a:r>
              <a:rPr lang="tr-TR" b="1" err="1"/>
              <a:t>Detection</a:t>
            </a:r>
            <a:endParaRPr lang="tr-TR" b="1"/>
          </a:p>
        </p:txBody>
      </p:sp>
      <p:pic>
        <p:nvPicPr>
          <p:cNvPr id="6" name="Resim 5" descr="metin, ekran görüntüsü, insan yüzü, yazı tipi içeren bir resim&#10;&#10;Yapay zeka tarafından oluşturulan içerik yanlış olabilir.">
            <a:extLst>
              <a:ext uri="{FF2B5EF4-FFF2-40B4-BE49-F238E27FC236}">
                <a16:creationId xmlns:a16="http://schemas.microsoft.com/office/drawing/2014/main" id="{15B5250E-88D7-BB3F-E7E9-EC837EE9A969}"/>
              </a:ext>
            </a:extLst>
          </p:cNvPr>
          <p:cNvPicPr>
            <a:picLocks noChangeAspect="1"/>
          </p:cNvPicPr>
          <p:nvPr/>
        </p:nvPicPr>
        <p:blipFill>
          <a:blip r:embed="rId2"/>
          <a:stretch>
            <a:fillRect/>
          </a:stretch>
        </p:blipFill>
        <p:spPr>
          <a:xfrm>
            <a:off x="838200" y="2271935"/>
            <a:ext cx="5181600" cy="3458717"/>
          </a:xfrm>
          <a:prstGeom prst="rect">
            <a:avLst/>
          </a:prstGeom>
          <a:noFill/>
        </p:spPr>
      </p:pic>
      <p:sp>
        <p:nvSpPr>
          <p:cNvPr id="3" name="İçerik Yer Tutucusu 2"/>
          <p:cNvSpPr>
            <a:spLocks noGrp="1"/>
          </p:cNvSpPr>
          <p:nvPr>
            <p:ph sz="half" idx="2"/>
          </p:nvPr>
        </p:nvSpPr>
        <p:spPr>
          <a:xfrm>
            <a:off x="6096000" y="1499819"/>
            <a:ext cx="5820076" cy="4993056"/>
          </a:xfrm>
        </p:spPr>
        <p:txBody>
          <a:bodyPr>
            <a:normAutofit lnSpcReduction="10000"/>
          </a:bodyPr>
          <a:lstStyle/>
          <a:p>
            <a:pPr>
              <a:buNone/>
            </a:pPr>
            <a:r>
              <a:rPr lang="en-US" sz="1800" dirty="0"/>
              <a:t>To prevent unauthorized access using photos, videos, or screens, our system incorporates a </a:t>
            </a:r>
            <a:r>
              <a:rPr lang="en-US" sz="1800" b="1" dirty="0"/>
              <a:t>software-based liveness detection</a:t>
            </a:r>
            <a:r>
              <a:rPr lang="en-US" sz="1800" dirty="0"/>
              <a:t> module.</a:t>
            </a:r>
          </a:p>
          <a:p>
            <a:pPr>
              <a:buNone/>
            </a:pPr>
            <a:r>
              <a:rPr lang="en-US" sz="1800" dirty="0"/>
              <a:t>This lightweight model, implemented using </a:t>
            </a:r>
            <a:r>
              <a:rPr lang="en-US" sz="1800" b="1" dirty="0"/>
              <a:t>TensorFlow Lite</a:t>
            </a:r>
            <a:r>
              <a:rPr lang="en-US" sz="1800" dirty="0"/>
              <a:t>, analyzes subtle cues in a live face—such as texture quality, depth inconsistencies, and natural motion—to determine whether the face is real or spoofed.</a:t>
            </a:r>
          </a:p>
          <a:p>
            <a:pPr>
              <a:buNone/>
            </a:pPr>
            <a:r>
              <a:rPr lang="en-US" sz="1800" dirty="0"/>
              <a:t>Unlike hardware-based solutions (e.g., IR or 3D sensors), this approach works entirely on the </a:t>
            </a:r>
            <a:r>
              <a:rPr lang="en-US" sz="1800" b="1" dirty="0"/>
              <a:t>Raspberry Pi</a:t>
            </a:r>
            <a:r>
              <a:rPr lang="en-US" sz="1800" dirty="0"/>
              <a:t>, without additional cost or components.</a:t>
            </a:r>
          </a:p>
          <a:p>
            <a:pPr>
              <a:buNone/>
            </a:pPr>
            <a:r>
              <a:rPr lang="en-US" sz="1800" dirty="0"/>
              <a:t>Key Benefits:</a:t>
            </a:r>
          </a:p>
          <a:p>
            <a:pPr>
              <a:buFont typeface="Arial" panose="020B0604020202020204" pitchFamily="34" charset="0"/>
              <a:buChar char="•"/>
            </a:pPr>
            <a:r>
              <a:rPr lang="en-US" sz="1800" dirty="0"/>
              <a:t>✅ Detects spoof attempts (photo, video, printed mask)</a:t>
            </a:r>
          </a:p>
          <a:p>
            <a:pPr>
              <a:buFont typeface="Arial" panose="020B0604020202020204" pitchFamily="34" charset="0"/>
              <a:buChar char="•"/>
            </a:pPr>
            <a:r>
              <a:rPr lang="en-US" sz="1800" dirty="0"/>
              <a:t>⚙️ Requires no extra hardware</a:t>
            </a:r>
          </a:p>
          <a:p>
            <a:pPr>
              <a:buFont typeface="Arial" panose="020B0604020202020204" pitchFamily="34" charset="0"/>
              <a:buChar char="•"/>
            </a:pPr>
            <a:r>
              <a:rPr lang="en-US" sz="1800" dirty="0"/>
              <a:t>💻 Runs locally, in real time</a:t>
            </a:r>
          </a:p>
          <a:p>
            <a:pPr>
              <a:buFont typeface="Arial" panose="020B0604020202020204" pitchFamily="34" charset="0"/>
              <a:buChar char="•"/>
            </a:pPr>
            <a:r>
              <a:rPr lang="en-US" sz="1800" dirty="0"/>
              <a:t>🔒 Ensures only real, live users are authenticated</a:t>
            </a:r>
          </a:p>
          <a:p>
            <a:r>
              <a:rPr lang="en-US" sz="1800" dirty="0"/>
              <a:t>With a success rate of over </a:t>
            </a:r>
            <a:r>
              <a:rPr lang="en-US" sz="1800" b="1" dirty="0"/>
              <a:t>96%</a:t>
            </a:r>
            <a:r>
              <a:rPr lang="en-US" sz="1800" dirty="0"/>
              <a:t>, this module significantly strengthens the system’s security.</a:t>
            </a:r>
          </a:p>
          <a:p>
            <a:pPr marL="0" indent="0">
              <a:buNone/>
            </a:pPr>
            <a:endParaRPr lang="tr-TR" sz="1300" b="0" i="0" dirty="0">
              <a:effectLst/>
            </a:endParaRPr>
          </a:p>
        </p:txBody>
      </p:sp>
      <p:sp>
        <p:nvSpPr>
          <p:cNvPr id="4" name="Slayt Numarası Yer Tutucusu 3"/>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r>
              <a:rPr lang="tr-TR" sz="1900" dirty="0"/>
              <a:t>9</a:t>
            </a:r>
          </a:p>
        </p:txBody>
      </p:sp>
    </p:spTree>
    <p:extLst>
      <p:ext uri="{BB962C8B-B14F-4D97-AF65-F5344CB8AC3E}">
        <p14:creationId xmlns:p14="http://schemas.microsoft.com/office/powerpoint/2010/main" val="3477011759"/>
      </p:ext>
    </p:extLst>
  </p:cSld>
  <p:clrMapOvr>
    <a:masterClrMapping/>
  </p:clrMapOvr>
  <mc:AlternateContent xmlns:mc="http://schemas.openxmlformats.org/markup-compatibility/2006" xmlns:p14="http://schemas.microsoft.com/office/powerpoint/2010/main">
    <mc:Choice Requires="p14">
      <p:transition spd="slow" p14:dur="2000" advTm="77311"/>
    </mc:Choice>
    <mc:Fallback xmlns="">
      <p:transition spd="slow" advTm="77311"/>
    </mc:Fallback>
  </mc:AlternateContent>
</p:sld>
</file>

<file path=ppt/theme/theme1.xml><?xml version="1.0" encoding="utf-8"?>
<a:theme xmlns:a="http://schemas.openxmlformats.org/drawingml/2006/main" name="1_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1483</Words>
  <Application>Microsoft Office PowerPoint</Application>
  <PresentationFormat>Geniş ekran</PresentationFormat>
  <Paragraphs>183</Paragraphs>
  <Slides>16</Slides>
  <Notes>4</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16</vt:i4>
      </vt:variant>
    </vt:vector>
  </HeadingPairs>
  <TitlesOfParts>
    <vt:vector size="21" baseType="lpstr">
      <vt:lpstr>Arial</vt:lpstr>
      <vt:lpstr>Calibri</vt:lpstr>
      <vt:lpstr>Calibri Light</vt:lpstr>
      <vt:lpstr>Times New Roman</vt:lpstr>
      <vt:lpstr>1_Office Teması</vt:lpstr>
      <vt:lpstr>PowerPoint Sunusu</vt:lpstr>
      <vt:lpstr> Contents</vt:lpstr>
      <vt:lpstr> Abstract</vt:lpstr>
      <vt:lpstr>Aim of the Project</vt:lpstr>
      <vt:lpstr>Materials</vt:lpstr>
      <vt:lpstr>System Overview</vt:lpstr>
      <vt:lpstr>Face Detection Methods</vt:lpstr>
      <vt:lpstr>Face Recognition Process</vt:lpstr>
      <vt:lpstr>Liveness Detection</vt:lpstr>
      <vt:lpstr>Dataset &amp; Training</vt:lpstr>
      <vt:lpstr>Software Architecture</vt:lpstr>
      <vt:lpstr>Real-Time Verification</vt:lpstr>
      <vt:lpstr>Implementation &amp; Results</vt:lpstr>
      <vt:lpstr>Conclusion</vt:lpstr>
      <vt:lpstr>Recommendations for Future Work</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Öğrencinin Adı: Konu Başlığı:  Danışman:</dc:title>
  <dc:creator>Kübra Önerge</dc:creator>
  <cp:lastModifiedBy>Ozan Emre Tunca</cp:lastModifiedBy>
  <cp:revision>26</cp:revision>
  <dcterms:created xsi:type="dcterms:W3CDTF">2021-01-13T13:37:18Z</dcterms:created>
  <dcterms:modified xsi:type="dcterms:W3CDTF">2025-06-04T12:02:21Z</dcterms:modified>
</cp:coreProperties>
</file>